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828" r:id="rId3"/>
    <p:sldMasterId id="2147483864" r:id="rId4"/>
    <p:sldMasterId id="2147483948" r:id="rId5"/>
    <p:sldMasterId id="2147483960" r:id="rId6"/>
    <p:sldMasterId id="2147484020" r:id="rId7"/>
    <p:sldMasterId id="2147484044" r:id="rId8"/>
    <p:sldMasterId id="2147484056" r:id="rId9"/>
    <p:sldMasterId id="2147484068" r:id="rId10"/>
    <p:sldMasterId id="2147484080" r:id="rId11"/>
    <p:sldMasterId id="2147484092" r:id="rId12"/>
  </p:sldMasterIdLst>
  <p:notesMasterIdLst>
    <p:notesMasterId r:id="rId37"/>
  </p:notesMasterIdLst>
  <p:sldIdLst>
    <p:sldId id="256" r:id="rId13"/>
    <p:sldId id="280" r:id="rId14"/>
    <p:sldId id="291" r:id="rId15"/>
    <p:sldId id="299" r:id="rId16"/>
    <p:sldId id="296" r:id="rId17"/>
    <p:sldId id="261" r:id="rId18"/>
    <p:sldId id="294" r:id="rId19"/>
    <p:sldId id="276" r:id="rId20"/>
    <p:sldId id="297" r:id="rId21"/>
    <p:sldId id="268" r:id="rId22"/>
    <p:sldId id="282" r:id="rId23"/>
    <p:sldId id="263" r:id="rId24"/>
    <p:sldId id="300" r:id="rId25"/>
    <p:sldId id="273" r:id="rId26"/>
    <p:sldId id="295" r:id="rId27"/>
    <p:sldId id="301" r:id="rId28"/>
    <p:sldId id="264" r:id="rId29"/>
    <p:sldId id="290" r:id="rId30"/>
    <p:sldId id="293" r:id="rId31"/>
    <p:sldId id="302" r:id="rId32"/>
    <p:sldId id="266" r:id="rId33"/>
    <p:sldId id="298" r:id="rId34"/>
    <p:sldId id="303" r:id="rId35"/>
    <p:sldId id="267" r:id="rId3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4886A2"/>
    <a:srgbClr val="C2D8E0"/>
    <a:srgbClr val="0000FF"/>
    <a:srgbClr val="3399FF"/>
    <a:srgbClr val="DDCB8A"/>
    <a:srgbClr val="FFF4E1"/>
    <a:srgbClr val="F4F2E8"/>
    <a:srgbClr val="FFE1E1"/>
    <a:srgbClr val="AC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9528" autoAdjust="0"/>
  </p:normalViewPr>
  <p:slideViewPr>
    <p:cSldViewPr>
      <p:cViewPr>
        <p:scale>
          <a:sx n="100" d="100"/>
          <a:sy n="100" d="100"/>
        </p:scale>
        <p:origin x="-930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610ROOM\610_svod\kollegia\ITOGI\2018\&#1075;&#1086;&#1076;\gr_&#1075;&#1086;&#1076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610ROOM\610_svod\kollegia\ITOGI\2018\&#1075;&#1086;&#1076;\gr_&#1075;&#1086;&#107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40507436570429"/>
          <c:y val="4.696021429717686E-2"/>
          <c:w val="0.8089282589676291"/>
          <c:h val="0.861210482785863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9933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Лист1!$C$3:$D$3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Лист1!$C$4:$D$4</c:f>
              <c:numCache>
                <c:formatCode>0.00</c:formatCode>
                <c:ptCount val="2"/>
                <c:pt idx="0">
                  <c:v>80.47</c:v>
                </c:pt>
                <c:pt idx="1">
                  <c:v>82.84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253952"/>
        <c:axId val="176303488"/>
      </c:barChart>
      <c:catAx>
        <c:axId val="11225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03488"/>
        <c:crossesAt val="0"/>
        <c:auto val="1"/>
        <c:lblAlgn val="ctr"/>
        <c:lblOffset val="100"/>
        <c:noMultiLvlLbl val="0"/>
      </c:catAx>
      <c:valAx>
        <c:axId val="176303488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253952"/>
        <c:crosses val="autoZero"/>
        <c:crossBetween val="between"/>
        <c:majorUnit val="20"/>
        <c:minorUnit val="0.4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293963254593169E-2"/>
          <c:y val="4.3112493673542446E-2"/>
          <c:w val="0.8089282589676291"/>
          <c:h val="0.861210482785863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Лист1!$F$3:$G$3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Лист1!$F$4:$G$4</c:f>
              <c:numCache>
                <c:formatCode>0.00</c:formatCode>
                <c:ptCount val="2"/>
                <c:pt idx="0" formatCode="General">
                  <c:v>78.3</c:v>
                </c:pt>
                <c:pt idx="1">
                  <c:v>77.06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489536"/>
        <c:axId val="173511808"/>
      </c:barChart>
      <c:catAx>
        <c:axId val="173489536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3511808"/>
        <c:crossesAt val="0"/>
        <c:auto val="1"/>
        <c:lblAlgn val="ctr"/>
        <c:lblOffset val="100"/>
        <c:noMultiLvlLbl val="0"/>
      </c:catAx>
      <c:valAx>
        <c:axId val="173511808"/>
        <c:scaling>
          <c:orientation val="minMax"/>
          <c:max val="100"/>
          <c:min val="0"/>
        </c:scaling>
        <c:delete val="0"/>
        <c:axPos val="r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3489536"/>
        <c:crosses val="autoZero"/>
        <c:crossBetween val="between"/>
        <c:majorUnit val="20"/>
        <c:minorUnit val="0.4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BA584-C4C5-4E2C-8908-FDE11FFDF83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D7D8322-9AFB-4274-BD8A-07F8F8D30796}">
      <dgm:prSet phldrT="[Текст]" custT="1"/>
      <dgm:spPr/>
      <dgm:t>
        <a:bodyPr/>
        <a:lstStyle/>
        <a:p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21884 –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 юридическим лицам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DFBCF0E1-2146-4EC0-B945-3D663C11B26B}" type="parTrans" cxnId="{D71F29E5-0D3E-43A1-AF8B-DFDCB47AB94D}">
      <dgm:prSet/>
      <dgm:spPr/>
      <dgm:t>
        <a:bodyPr/>
        <a:lstStyle/>
        <a:p>
          <a:endParaRPr lang="ru-RU"/>
        </a:p>
      </dgm:t>
    </dgm:pt>
    <dgm:pt modelId="{A85FB92F-FB91-4AEA-A620-9F1E1A880168}" type="sibTrans" cxnId="{D71F29E5-0D3E-43A1-AF8B-DFDCB47AB94D}">
      <dgm:prSet/>
      <dgm:spPr/>
      <dgm:t>
        <a:bodyPr/>
        <a:lstStyle/>
        <a:p>
          <a:endParaRPr lang="ru-RU"/>
        </a:p>
      </dgm:t>
    </dgm:pt>
    <dgm:pt modelId="{CC772C8A-04AE-48DB-8FB2-1D54C59A84EC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14807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 индивидуальным предпринимателям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CC74FD8-EBD7-4A21-A7BC-66EA3BEED7ED}" type="parTrans" cxnId="{D20B8DC2-63D4-470C-93C0-73E6B1D8A559}">
      <dgm:prSet/>
      <dgm:spPr/>
      <dgm:t>
        <a:bodyPr/>
        <a:lstStyle/>
        <a:p>
          <a:endParaRPr lang="ru-RU"/>
        </a:p>
      </dgm:t>
    </dgm:pt>
    <dgm:pt modelId="{A1458E5F-DA8D-4A57-804A-06843055EAF5}" type="sibTrans" cxnId="{D20B8DC2-63D4-470C-93C0-73E6B1D8A559}">
      <dgm:prSet/>
      <dgm:spPr/>
      <dgm:t>
        <a:bodyPr/>
        <a:lstStyle/>
        <a:p>
          <a:endParaRPr lang="ru-RU"/>
        </a:p>
      </dgm:t>
    </dgm:pt>
    <dgm:pt modelId="{419B097C-436C-4B52-9150-3E73F007577C}" type="pres">
      <dgm:prSet presAssocID="{4DCBA584-C4C5-4E2C-8908-FDE11FFDF831}" presName="compositeShape" presStyleCnt="0">
        <dgm:presLayoutVars>
          <dgm:dir/>
          <dgm:resizeHandles/>
        </dgm:presLayoutVars>
      </dgm:prSet>
      <dgm:spPr/>
    </dgm:pt>
    <dgm:pt modelId="{A673CFCB-E0C1-41B1-9FC9-7F86AFAA1F64}" type="pres">
      <dgm:prSet presAssocID="{4DCBA584-C4C5-4E2C-8908-FDE11FFDF831}" presName="pyramid" presStyleLbl="node1" presStyleIdx="0" presStyleCnt="1"/>
      <dgm:spPr>
        <a:prstGeom prst="flowChartMultidocument">
          <a:avLst/>
        </a:prstGeom>
      </dgm:spPr>
    </dgm:pt>
    <dgm:pt modelId="{486936BF-9889-47F7-B77E-C110F5A835CA}" type="pres">
      <dgm:prSet presAssocID="{4DCBA584-C4C5-4E2C-8908-FDE11FFDF831}" presName="theList" presStyleCnt="0"/>
      <dgm:spPr/>
    </dgm:pt>
    <dgm:pt modelId="{A7E52E1A-31A8-4AA4-8CBB-BAFF81DDF996}" type="pres">
      <dgm:prSet presAssocID="{3D7D8322-9AFB-4274-BD8A-07F8F8D30796}" presName="aNode" presStyleLbl="fgAcc1" presStyleIdx="0" presStyleCnt="2" custScaleX="95070" custScaleY="20875" custLinFactNeighborX="-60019" custLinFactNeighborY="15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A2C05-E498-43FD-90A5-709A2D0AFDDD}" type="pres">
      <dgm:prSet presAssocID="{3D7D8322-9AFB-4274-BD8A-07F8F8D30796}" presName="aSpace" presStyleCnt="0"/>
      <dgm:spPr/>
    </dgm:pt>
    <dgm:pt modelId="{39FFBB51-B4F1-4056-9C26-472FDB41D2E4}" type="pres">
      <dgm:prSet presAssocID="{CC772C8A-04AE-48DB-8FB2-1D54C59A84EC}" presName="aNode" presStyleLbl="fgAcc1" presStyleIdx="1" presStyleCnt="2" custScaleY="25042" custLinFactNeighborX="-60730" custLinFactNeighborY="62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793CA-4EBD-4AA7-856C-AB5CB31B4451}" type="pres">
      <dgm:prSet presAssocID="{CC772C8A-04AE-48DB-8FB2-1D54C59A84EC}" presName="aSpace" presStyleCnt="0"/>
      <dgm:spPr/>
    </dgm:pt>
  </dgm:ptLst>
  <dgm:cxnLst>
    <dgm:cxn modelId="{A5D4DEB5-5FB8-4E5C-896F-D48FC177CD22}" type="presOf" srcId="{4DCBA584-C4C5-4E2C-8908-FDE11FFDF831}" destId="{419B097C-436C-4B52-9150-3E73F007577C}" srcOrd="0" destOrd="0" presId="urn:microsoft.com/office/officeart/2005/8/layout/pyramid2"/>
    <dgm:cxn modelId="{D9462E49-8FEB-49ED-9922-613D623514E7}" type="presOf" srcId="{3D7D8322-9AFB-4274-BD8A-07F8F8D30796}" destId="{A7E52E1A-31A8-4AA4-8CBB-BAFF81DDF996}" srcOrd="0" destOrd="0" presId="urn:microsoft.com/office/officeart/2005/8/layout/pyramid2"/>
    <dgm:cxn modelId="{D20B8DC2-63D4-470C-93C0-73E6B1D8A559}" srcId="{4DCBA584-C4C5-4E2C-8908-FDE11FFDF831}" destId="{CC772C8A-04AE-48DB-8FB2-1D54C59A84EC}" srcOrd="1" destOrd="0" parTransId="{8CC74FD8-EBD7-4A21-A7BC-66EA3BEED7ED}" sibTransId="{A1458E5F-DA8D-4A57-804A-06843055EAF5}"/>
    <dgm:cxn modelId="{D71F29E5-0D3E-43A1-AF8B-DFDCB47AB94D}" srcId="{4DCBA584-C4C5-4E2C-8908-FDE11FFDF831}" destId="{3D7D8322-9AFB-4274-BD8A-07F8F8D30796}" srcOrd="0" destOrd="0" parTransId="{DFBCF0E1-2146-4EC0-B945-3D663C11B26B}" sibTransId="{A85FB92F-FB91-4AEA-A620-9F1E1A880168}"/>
    <dgm:cxn modelId="{E710B883-42AF-400A-BDFA-F912599C47EC}" type="presOf" srcId="{CC772C8A-04AE-48DB-8FB2-1D54C59A84EC}" destId="{39FFBB51-B4F1-4056-9C26-472FDB41D2E4}" srcOrd="0" destOrd="0" presId="urn:microsoft.com/office/officeart/2005/8/layout/pyramid2"/>
    <dgm:cxn modelId="{ACF7D72F-69E6-4A58-B921-EC71910697F0}" type="presParOf" srcId="{419B097C-436C-4B52-9150-3E73F007577C}" destId="{A673CFCB-E0C1-41B1-9FC9-7F86AFAA1F64}" srcOrd="0" destOrd="0" presId="urn:microsoft.com/office/officeart/2005/8/layout/pyramid2"/>
    <dgm:cxn modelId="{3A29D610-A543-4C1F-A41D-1FF076896A4A}" type="presParOf" srcId="{419B097C-436C-4B52-9150-3E73F007577C}" destId="{486936BF-9889-47F7-B77E-C110F5A835CA}" srcOrd="1" destOrd="0" presId="urn:microsoft.com/office/officeart/2005/8/layout/pyramid2"/>
    <dgm:cxn modelId="{F3F92252-8C1B-48D0-937E-0F82CA9BB285}" type="presParOf" srcId="{486936BF-9889-47F7-B77E-C110F5A835CA}" destId="{A7E52E1A-31A8-4AA4-8CBB-BAFF81DDF996}" srcOrd="0" destOrd="0" presId="urn:microsoft.com/office/officeart/2005/8/layout/pyramid2"/>
    <dgm:cxn modelId="{4656CA6E-CDB6-4D02-BACF-CE6FE32AE832}" type="presParOf" srcId="{486936BF-9889-47F7-B77E-C110F5A835CA}" destId="{768A2C05-E498-43FD-90A5-709A2D0AFDDD}" srcOrd="1" destOrd="0" presId="urn:microsoft.com/office/officeart/2005/8/layout/pyramid2"/>
    <dgm:cxn modelId="{4F91A1AA-0753-4EDD-8AF2-2B14CE5DD670}" type="presParOf" srcId="{486936BF-9889-47F7-B77E-C110F5A835CA}" destId="{39FFBB51-B4F1-4056-9C26-472FDB41D2E4}" srcOrd="2" destOrd="0" presId="urn:microsoft.com/office/officeart/2005/8/layout/pyramid2"/>
    <dgm:cxn modelId="{2E435B25-5E0C-4600-9286-65D2FC9574FF}" type="presParOf" srcId="{486936BF-9889-47F7-B77E-C110F5A835CA}" destId="{472793CA-4EBD-4AA7-856C-AB5CB31B4451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158805-2BF2-45CC-AB2A-2432CC12885C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69483C-3EA8-41CA-8AE2-C9DF636DFD57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ИНФОРМАЦИОННО-СТАТИСТИЧЕСКИЕ МАТЕРИАЛЫ </a:t>
          </a:r>
          <a:endParaRPr lang="ru-RU" sz="1200" dirty="0"/>
        </a:p>
      </dgm:t>
    </dgm:pt>
    <dgm:pt modelId="{A79CEA47-6B63-4123-A164-77A67C222988}" type="parTrans" cxnId="{4F20D647-6FCE-4C6A-80C7-F355528F9CB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742F8580-4889-4787-9449-2231967ED9AE}" type="sibTrans" cxnId="{4F20D647-6FCE-4C6A-80C7-F355528F9CB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C56C22F5-1DB7-4E66-AAA3-90A8D19D557A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СБОРНИКИ</a:t>
          </a:r>
          <a:endParaRPr lang="ru-RU" sz="1200" dirty="0"/>
        </a:p>
      </dgm:t>
    </dgm:pt>
    <dgm:pt modelId="{E4A31B46-1C53-475D-8394-490576FB564F}" type="parTrans" cxnId="{645A669C-B11A-4715-854C-3E99D3BEF0B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3CED3F4A-A702-4C8C-848D-AEDDBF2D7F98}" type="sibTrans" cxnId="{645A669C-B11A-4715-854C-3E99D3BEF0B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363A830F-5DF3-41DE-82E3-C12DD578CE05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СРОЧНЫЕ ИНФОРМАЦИИ ПО АКТУАЛЬНЫМ 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ВОПРОСАМ, ЭКСПРЕСС-ИНФОРМАЦИИ 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И ИНФОРМАЦИИ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DB784B02-4C0B-4842-B979-3B83B2425A02}" type="parTrans" cxnId="{A1F69E0D-9E35-448C-8A8F-6FDB56AE1455}">
      <dgm:prSet/>
      <dgm:spPr/>
      <dgm:t>
        <a:bodyPr/>
        <a:lstStyle/>
        <a:p>
          <a:endParaRPr lang="ru-RU"/>
        </a:p>
      </dgm:t>
    </dgm:pt>
    <dgm:pt modelId="{48F5513B-866E-4B7C-9264-91F5B33C6685}" type="sibTrans" cxnId="{A1F69E0D-9E35-448C-8A8F-6FDB56AE1455}">
      <dgm:prSet/>
      <dgm:spPr/>
      <dgm:t>
        <a:bodyPr/>
        <a:lstStyle/>
        <a:p>
          <a:endParaRPr lang="ru-RU"/>
        </a:p>
      </dgm:t>
    </dgm:pt>
    <dgm:pt modelId="{4B07287C-6A97-4F1E-93C8-5C5058D8774E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ПРЕЗЕНТАЦИИ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3C1283B4-6023-401E-A494-D2D36E291E7B}" type="parTrans" cxnId="{AEB36E3F-FEBA-4190-9F7A-4BBD2D9F65F2}">
      <dgm:prSet/>
      <dgm:spPr/>
      <dgm:t>
        <a:bodyPr/>
        <a:lstStyle/>
        <a:p>
          <a:endParaRPr lang="ru-RU"/>
        </a:p>
      </dgm:t>
    </dgm:pt>
    <dgm:pt modelId="{9A70E290-DFF8-40FA-B904-9C987560CD5E}" type="sibTrans" cxnId="{AEB36E3F-FEBA-4190-9F7A-4BBD2D9F65F2}">
      <dgm:prSet/>
      <dgm:spPr/>
      <dgm:t>
        <a:bodyPr/>
        <a:lstStyle/>
        <a:p>
          <a:endParaRPr lang="ru-RU"/>
        </a:p>
      </dgm:t>
    </dgm:pt>
    <dgm:pt modelId="{7D34B6EF-949F-40F8-9959-3C3A321579B3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ДОКЛАДЫ</a:t>
          </a:r>
          <a:endParaRPr lang="ru-RU" sz="1200" dirty="0"/>
        </a:p>
      </dgm:t>
    </dgm:pt>
    <dgm:pt modelId="{3E345B10-4C3D-4504-87AD-88591FAF80EF}" type="parTrans" cxnId="{9D6ACD89-0183-4564-A7DC-40FD8D4D2EC5}">
      <dgm:prSet/>
      <dgm:spPr/>
      <dgm:t>
        <a:bodyPr/>
        <a:lstStyle/>
        <a:p>
          <a:endParaRPr lang="ru-RU"/>
        </a:p>
      </dgm:t>
    </dgm:pt>
    <dgm:pt modelId="{8508F7EB-DB51-4CFA-BE1B-5C12ADB6999C}" type="sibTrans" cxnId="{9D6ACD89-0183-4564-A7DC-40FD8D4D2EC5}">
      <dgm:prSet/>
      <dgm:spPr/>
      <dgm:t>
        <a:bodyPr/>
        <a:lstStyle/>
        <a:p>
          <a:endParaRPr lang="ru-RU"/>
        </a:p>
      </dgm:t>
    </dgm:pt>
    <dgm:pt modelId="{571CFF54-3B8E-41C8-8405-E846E5EEB62B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БЮЛЛЕТЕНИ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289EEA0B-9BC3-4E9E-8329-DE0208F51D9B}" type="sibTrans" cxnId="{2CBBBE4A-18DC-4BB0-9034-A1298508BD62}">
      <dgm:prSet/>
      <dgm:spPr/>
      <dgm:t>
        <a:bodyPr/>
        <a:lstStyle/>
        <a:p>
          <a:endParaRPr lang="ru-RU"/>
        </a:p>
      </dgm:t>
    </dgm:pt>
    <dgm:pt modelId="{1BCA5612-2AC8-46D4-BF4C-E440BF8089D1}" type="parTrans" cxnId="{2CBBBE4A-18DC-4BB0-9034-A1298508BD62}">
      <dgm:prSet/>
      <dgm:spPr/>
      <dgm:t>
        <a:bodyPr/>
        <a:lstStyle/>
        <a:p>
          <a:endParaRPr lang="ru-RU"/>
        </a:p>
      </dgm:t>
    </dgm:pt>
    <dgm:pt modelId="{B33E33B3-A3A1-40CC-942E-E26D96063E8E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БУКЛЕТ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DD43BA84-9358-458A-B985-BADDEBF574B3}" type="parTrans" cxnId="{5264CC1E-273D-4B49-B391-A4F66AB08226}">
      <dgm:prSet/>
      <dgm:spPr/>
      <dgm:t>
        <a:bodyPr/>
        <a:lstStyle/>
        <a:p>
          <a:endParaRPr lang="ru-RU"/>
        </a:p>
      </dgm:t>
    </dgm:pt>
    <dgm:pt modelId="{8516559A-93D1-45EE-B955-AA79391B6C40}" type="sibTrans" cxnId="{5264CC1E-273D-4B49-B391-A4F66AB08226}">
      <dgm:prSet/>
      <dgm:spPr/>
      <dgm:t>
        <a:bodyPr/>
        <a:lstStyle/>
        <a:p>
          <a:endParaRPr lang="ru-RU"/>
        </a:p>
      </dgm:t>
    </dgm:pt>
    <dgm:pt modelId="{60B78F1A-30D7-43CF-A8D4-19D0FF02848C}" type="pres">
      <dgm:prSet presAssocID="{C1158805-2BF2-45CC-AB2A-2432CC1288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85093A-A634-468D-B353-71D65ADD9221}" type="pres">
      <dgm:prSet presAssocID="{AC69483C-3EA8-41CA-8AE2-C9DF636DFD57}" presName="parentLin" presStyleCnt="0"/>
      <dgm:spPr/>
      <dgm:t>
        <a:bodyPr/>
        <a:lstStyle/>
        <a:p>
          <a:endParaRPr lang="ru-RU"/>
        </a:p>
      </dgm:t>
    </dgm:pt>
    <dgm:pt modelId="{38891B6E-471F-4626-A142-8F71B3B33852}" type="pres">
      <dgm:prSet presAssocID="{AC69483C-3EA8-41CA-8AE2-C9DF636DFD5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78FF4E73-ABBD-4CD4-94B7-1E27B536D926}" type="pres">
      <dgm:prSet presAssocID="{AC69483C-3EA8-41CA-8AE2-C9DF636DFD57}" presName="parentText" presStyleLbl="node1" presStyleIdx="0" presStyleCnt="7" custScaleX="142857" custLinFactX="49730" custLinFactNeighborX="100000" custLinFactNeighborY="23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50724-D8C2-4AF7-85D4-B4F9A886538F}" type="pres">
      <dgm:prSet presAssocID="{AC69483C-3EA8-41CA-8AE2-C9DF636DFD57}" presName="negativeSpace" presStyleCnt="0"/>
      <dgm:spPr/>
      <dgm:t>
        <a:bodyPr/>
        <a:lstStyle/>
        <a:p>
          <a:endParaRPr lang="ru-RU"/>
        </a:p>
      </dgm:t>
    </dgm:pt>
    <dgm:pt modelId="{90CD0E07-F52C-4A60-A03E-3209A1C4A21C}" type="pres">
      <dgm:prSet presAssocID="{AC69483C-3EA8-41CA-8AE2-C9DF636DFD57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FC158-9C4A-40CD-80DC-0B2C8F28BAA7}" type="pres">
      <dgm:prSet presAssocID="{742F8580-4889-4787-9449-2231967ED9AE}" presName="spaceBetweenRectangles" presStyleCnt="0"/>
      <dgm:spPr/>
      <dgm:t>
        <a:bodyPr/>
        <a:lstStyle/>
        <a:p>
          <a:endParaRPr lang="ru-RU"/>
        </a:p>
      </dgm:t>
    </dgm:pt>
    <dgm:pt modelId="{5CBD3BC2-59D5-4F35-BB5D-685AEEA76755}" type="pres">
      <dgm:prSet presAssocID="{C56C22F5-1DB7-4E66-AAA3-90A8D19D557A}" presName="parentLin" presStyleCnt="0"/>
      <dgm:spPr/>
      <dgm:t>
        <a:bodyPr/>
        <a:lstStyle/>
        <a:p>
          <a:endParaRPr lang="ru-RU"/>
        </a:p>
      </dgm:t>
    </dgm:pt>
    <dgm:pt modelId="{B19CE5D5-8150-4C03-B334-37417AB02589}" type="pres">
      <dgm:prSet presAssocID="{C56C22F5-1DB7-4E66-AAA3-90A8D19D557A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B3DFB35A-D770-468C-963C-37D66528352F}" type="pres">
      <dgm:prSet presAssocID="{C56C22F5-1DB7-4E66-AAA3-90A8D19D557A}" presName="parentText" presStyleLbl="node1" presStyleIdx="1" presStyleCnt="7" custScaleX="1471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4E7DF-3018-45D0-9F14-6F3378BF4611}" type="pres">
      <dgm:prSet presAssocID="{C56C22F5-1DB7-4E66-AAA3-90A8D19D557A}" presName="negativeSpace" presStyleCnt="0"/>
      <dgm:spPr/>
      <dgm:t>
        <a:bodyPr/>
        <a:lstStyle/>
        <a:p>
          <a:endParaRPr lang="ru-RU"/>
        </a:p>
      </dgm:t>
    </dgm:pt>
    <dgm:pt modelId="{0CE069EC-C1D9-45AB-AAC3-EF87A08F0F90}" type="pres">
      <dgm:prSet presAssocID="{C56C22F5-1DB7-4E66-AAA3-90A8D19D557A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D0C65-A137-4C72-A3B0-86219ECCE682}" type="pres">
      <dgm:prSet presAssocID="{3CED3F4A-A702-4C8C-848D-AEDDBF2D7F98}" presName="spaceBetweenRectangles" presStyleCnt="0"/>
      <dgm:spPr/>
      <dgm:t>
        <a:bodyPr/>
        <a:lstStyle/>
        <a:p>
          <a:endParaRPr lang="ru-RU"/>
        </a:p>
      </dgm:t>
    </dgm:pt>
    <dgm:pt modelId="{FC694A99-F2A2-4897-ACC9-0DAD8FAFC196}" type="pres">
      <dgm:prSet presAssocID="{B33E33B3-A3A1-40CC-942E-E26D96063E8E}" presName="parentLin" presStyleCnt="0"/>
      <dgm:spPr/>
    </dgm:pt>
    <dgm:pt modelId="{BB0D53DD-FC67-4A88-A8DC-85E691B6369D}" type="pres">
      <dgm:prSet presAssocID="{B33E33B3-A3A1-40CC-942E-E26D96063E8E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BD7E2A50-1F2A-4FBF-BE0A-1C3435B2D7CD}" type="pres">
      <dgm:prSet presAssocID="{B33E33B3-A3A1-40CC-942E-E26D96063E8E}" presName="parentText" presStyleLbl="node1" presStyleIdx="2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7359A-B321-48EF-A39C-B89D5104D8D5}" type="pres">
      <dgm:prSet presAssocID="{B33E33B3-A3A1-40CC-942E-E26D96063E8E}" presName="negativeSpace" presStyleCnt="0"/>
      <dgm:spPr/>
    </dgm:pt>
    <dgm:pt modelId="{4A0CCDFF-A4EB-4D08-85BC-980839668B45}" type="pres">
      <dgm:prSet presAssocID="{B33E33B3-A3A1-40CC-942E-E26D96063E8E}" presName="childText" presStyleLbl="conFgAcc1" presStyleIdx="2" presStyleCnt="7">
        <dgm:presLayoutVars>
          <dgm:bulletEnabled val="1"/>
        </dgm:presLayoutVars>
      </dgm:prSet>
      <dgm:spPr/>
    </dgm:pt>
    <dgm:pt modelId="{2E7042DE-56D8-4F77-96E1-019D0E7404EF}" type="pres">
      <dgm:prSet presAssocID="{8516559A-93D1-45EE-B955-AA79391B6C40}" presName="spaceBetweenRectangles" presStyleCnt="0"/>
      <dgm:spPr/>
    </dgm:pt>
    <dgm:pt modelId="{E25D5F8C-9B68-4FA2-AE0F-B70C47818BC9}" type="pres">
      <dgm:prSet presAssocID="{571CFF54-3B8E-41C8-8405-E846E5EEB62B}" presName="parentLin" presStyleCnt="0"/>
      <dgm:spPr/>
    </dgm:pt>
    <dgm:pt modelId="{28681629-D764-4DC6-A5CF-912910C51EAC}" type="pres">
      <dgm:prSet presAssocID="{571CFF54-3B8E-41C8-8405-E846E5EEB62B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F23C01BF-9F61-47ED-9844-8A6058F6E84F}" type="pres">
      <dgm:prSet presAssocID="{571CFF54-3B8E-41C8-8405-E846E5EEB62B}" presName="parentText" presStyleLbl="node1" presStyleIdx="3" presStyleCnt="7" custScaleX="1415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09B71-E189-4D9F-9F9C-3BF3D580140C}" type="pres">
      <dgm:prSet presAssocID="{571CFF54-3B8E-41C8-8405-E846E5EEB62B}" presName="negativeSpace" presStyleCnt="0"/>
      <dgm:spPr/>
    </dgm:pt>
    <dgm:pt modelId="{F4375E41-08F0-4D1A-814E-69630FBDC9C1}" type="pres">
      <dgm:prSet presAssocID="{571CFF54-3B8E-41C8-8405-E846E5EEB62B}" presName="childText" presStyleLbl="conFgAcc1" presStyleIdx="3" presStyleCnt="7">
        <dgm:presLayoutVars>
          <dgm:bulletEnabled val="1"/>
        </dgm:presLayoutVars>
      </dgm:prSet>
      <dgm:spPr/>
    </dgm:pt>
    <dgm:pt modelId="{2FB419B9-118C-4853-9602-DAA03C31279E}" type="pres">
      <dgm:prSet presAssocID="{289EEA0B-9BC3-4E9E-8329-DE0208F51D9B}" presName="spaceBetweenRectangles" presStyleCnt="0"/>
      <dgm:spPr/>
    </dgm:pt>
    <dgm:pt modelId="{E439C6DE-A0D0-4A17-AA77-7F998477D84F}" type="pres">
      <dgm:prSet presAssocID="{7D34B6EF-949F-40F8-9959-3C3A321579B3}" presName="parentLin" presStyleCnt="0"/>
      <dgm:spPr/>
    </dgm:pt>
    <dgm:pt modelId="{DCF4AEDE-3406-4F05-A895-76716ABC1EB3}" type="pres">
      <dgm:prSet presAssocID="{7D34B6EF-949F-40F8-9959-3C3A321579B3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6F9F706C-0BE7-4E84-836E-3F23B96750D8}" type="pres">
      <dgm:prSet presAssocID="{7D34B6EF-949F-40F8-9959-3C3A321579B3}" presName="parentText" presStyleLbl="node1" presStyleIdx="4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7C02E-D200-4036-8E6D-AE18E03A8BE0}" type="pres">
      <dgm:prSet presAssocID="{7D34B6EF-949F-40F8-9959-3C3A321579B3}" presName="negativeSpace" presStyleCnt="0"/>
      <dgm:spPr/>
    </dgm:pt>
    <dgm:pt modelId="{8F7F9594-F41E-4682-BD81-4A39F35ECDB9}" type="pres">
      <dgm:prSet presAssocID="{7D34B6EF-949F-40F8-9959-3C3A321579B3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650CB-F036-42C7-8A48-77AC5638BDEE}" type="pres">
      <dgm:prSet presAssocID="{8508F7EB-DB51-4CFA-BE1B-5C12ADB6999C}" presName="spaceBetweenRectangles" presStyleCnt="0"/>
      <dgm:spPr/>
    </dgm:pt>
    <dgm:pt modelId="{5A09EBC2-DD7F-4303-B042-BB2BDCE59C0E}" type="pres">
      <dgm:prSet presAssocID="{363A830F-5DF3-41DE-82E3-C12DD578CE05}" presName="parentLin" presStyleCnt="0"/>
      <dgm:spPr/>
      <dgm:t>
        <a:bodyPr/>
        <a:lstStyle/>
        <a:p>
          <a:endParaRPr lang="ru-RU"/>
        </a:p>
      </dgm:t>
    </dgm:pt>
    <dgm:pt modelId="{4E313C52-78A0-4FAB-9238-2139E8EA06CB}" type="pres">
      <dgm:prSet presAssocID="{363A830F-5DF3-41DE-82E3-C12DD578CE05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214AF8FE-7AF6-48FC-8FFA-B8C95190CA39}" type="pres">
      <dgm:prSet presAssocID="{363A830F-5DF3-41DE-82E3-C12DD578CE05}" presName="parentText" presStyleLbl="node1" presStyleIdx="5" presStyleCnt="7" custScaleX="142857" custScaleY="2890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3EE77-4FBC-482D-AB87-FAE75F3733D9}" type="pres">
      <dgm:prSet presAssocID="{363A830F-5DF3-41DE-82E3-C12DD578CE05}" presName="negativeSpace" presStyleCnt="0"/>
      <dgm:spPr/>
      <dgm:t>
        <a:bodyPr/>
        <a:lstStyle/>
        <a:p>
          <a:endParaRPr lang="ru-RU"/>
        </a:p>
      </dgm:t>
    </dgm:pt>
    <dgm:pt modelId="{B1159832-52FC-4E13-AC8F-7A2D9000DF20}" type="pres">
      <dgm:prSet presAssocID="{363A830F-5DF3-41DE-82E3-C12DD578CE05}" presName="childText" presStyleLbl="conFgAcc1" presStyleIdx="5" presStyleCnt="7" custLinFactY="-127404" custLinFactNeighborX="345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8ACBB-DB37-42E7-9028-A5D2C25CF3A7}" type="pres">
      <dgm:prSet presAssocID="{48F5513B-866E-4B7C-9264-91F5B33C6685}" presName="spaceBetweenRectangles" presStyleCnt="0"/>
      <dgm:spPr/>
      <dgm:t>
        <a:bodyPr/>
        <a:lstStyle/>
        <a:p>
          <a:endParaRPr lang="ru-RU"/>
        </a:p>
      </dgm:t>
    </dgm:pt>
    <dgm:pt modelId="{14B7948F-273F-45AB-A932-B97E4209EDCC}" type="pres">
      <dgm:prSet presAssocID="{4B07287C-6A97-4F1E-93C8-5C5058D8774E}" presName="parentLin" presStyleCnt="0"/>
      <dgm:spPr/>
      <dgm:t>
        <a:bodyPr/>
        <a:lstStyle/>
        <a:p>
          <a:endParaRPr lang="ru-RU"/>
        </a:p>
      </dgm:t>
    </dgm:pt>
    <dgm:pt modelId="{D2CCFE5B-F31B-4B84-93C1-9EC4264B972A}" type="pres">
      <dgm:prSet presAssocID="{4B07287C-6A97-4F1E-93C8-5C5058D8774E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C64CE831-049C-428C-8ED6-B7D2A35204AD}" type="pres">
      <dgm:prSet presAssocID="{4B07287C-6A97-4F1E-93C8-5C5058D8774E}" presName="parentText" presStyleLbl="node1" presStyleIdx="6" presStyleCnt="7" custScaleX="142857" custLinFactNeighborX="1377" custLinFactNeighborY="107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3C0D-2593-433F-8401-70DFC9905892}" type="pres">
      <dgm:prSet presAssocID="{4B07287C-6A97-4F1E-93C8-5C5058D8774E}" presName="negativeSpace" presStyleCnt="0"/>
      <dgm:spPr/>
      <dgm:t>
        <a:bodyPr/>
        <a:lstStyle/>
        <a:p>
          <a:endParaRPr lang="ru-RU"/>
        </a:p>
      </dgm:t>
    </dgm:pt>
    <dgm:pt modelId="{6841C43D-6C10-449C-B83D-100EDF4DA43F}" type="pres">
      <dgm:prSet presAssocID="{4B07287C-6A97-4F1E-93C8-5C5058D8774E}" presName="childText" presStyleLbl="conFgAcc1" presStyleIdx="6" presStyleCnt="7" custLinFactNeighborX="49" custLinFactNeighborY="-42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5A669C-B11A-4715-854C-3E99D3BEF0B9}" srcId="{C1158805-2BF2-45CC-AB2A-2432CC12885C}" destId="{C56C22F5-1DB7-4E66-AAA3-90A8D19D557A}" srcOrd="1" destOrd="0" parTransId="{E4A31B46-1C53-475D-8394-490576FB564F}" sibTransId="{3CED3F4A-A702-4C8C-848D-AEDDBF2D7F98}"/>
    <dgm:cxn modelId="{2CBBBE4A-18DC-4BB0-9034-A1298508BD62}" srcId="{C1158805-2BF2-45CC-AB2A-2432CC12885C}" destId="{571CFF54-3B8E-41C8-8405-E846E5EEB62B}" srcOrd="3" destOrd="0" parTransId="{1BCA5612-2AC8-46D4-BF4C-E440BF8089D1}" sibTransId="{289EEA0B-9BC3-4E9E-8329-DE0208F51D9B}"/>
    <dgm:cxn modelId="{AEB36E3F-FEBA-4190-9F7A-4BBD2D9F65F2}" srcId="{C1158805-2BF2-45CC-AB2A-2432CC12885C}" destId="{4B07287C-6A97-4F1E-93C8-5C5058D8774E}" srcOrd="6" destOrd="0" parTransId="{3C1283B4-6023-401E-A494-D2D36E291E7B}" sibTransId="{9A70E290-DFF8-40FA-B904-9C987560CD5E}"/>
    <dgm:cxn modelId="{27BE9AF1-79F8-403D-880E-0C5517DC8192}" type="presOf" srcId="{AC69483C-3EA8-41CA-8AE2-C9DF636DFD57}" destId="{78FF4E73-ABBD-4CD4-94B7-1E27B536D926}" srcOrd="1" destOrd="0" presId="urn:microsoft.com/office/officeart/2005/8/layout/list1"/>
    <dgm:cxn modelId="{051BD8EC-E958-4F2D-82CE-56B310E3E7B1}" type="presOf" srcId="{C56C22F5-1DB7-4E66-AAA3-90A8D19D557A}" destId="{B3DFB35A-D770-468C-963C-37D66528352F}" srcOrd="1" destOrd="0" presId="urn:microsoft.com/office/officeart/2005/8/layout/list1"/>
    <dgm:cxn modelId="{EB8516A1-123E-43A6-9FE9-9543C3BB0FC5}" type="presOf" srcId="{4B07287C-6A97-4F1E-93C8-5C5058D8774E}" destId="{D2CCFE5B-F31B-4B84-93C1-9EC4264B972A}" srcOrd="0" destOrd="0" presId="urn:microsoft.com/office/officeart/2005/8/layout/list1"/>
    <dgm:cxn modelId="{B1407879-3D35-4497-A6CE-CFCD4B31D618}" type="presOf" srcId="{4B07287C-6A97-4F1E-93C8-5C5058D8774E}" destId="{C64CE831-049C-428C-8ED6-B7D2A35204AD}" srcOrd="1" destOrd="0" presId="urn:microsoft.com/office/officeart/2005/8/layout/list1"/>
    <dgm:cxn modelId="{390C1137-A50A-4044-9866-465CB240131A}" type="presOf" srcId="{AC69483C-3EA8-41CA-8AE2-C9DF636DFD57}" destId="{38891B6E-471F-4626-A142-8F71B3B33852}" srcOrd="0" destOrd="0" presId="urn:microsoft.com/office/officeart/2005/8/layout/list1"/>
    <dgm:cxn modelId="{9D6ACD89-0183-4564-A7DC-40FD8D4D2EC5}" srcId="{C1158805-2BF2-45CC-AB2A-2432CC12885C}" destId="{7D34B6EF-949F-40F8-9959-3C3A321579B3}" srcOrd="4" destOrd="0" parTransId="{3E345B10-4C3D-4504-87AD-88591FAF80EF}" sibTransId="{8508F7EB-DB51-4CFA-BE1B-5C12ADB6999C}"/>
    <dgm:cxn modelId="{4F20D647-6FCE-4C6A-80C7-F355528F9CBE}" srcId="{C1158805-2BF2-45CC-AB2A-2432CC12885C}" destId="{AC69483C-3EA8-41CA-8AE2-C9DF636DFD57}" srcOrd="0" destOrd="0" parTransId="{A79CEA47-6B63-4123-A164-77A67C222988}" sibTransId="{742F8580-4889-4787-9449-2231967ED9AE}"/>
    <dgm:cxn modelId="{ED25B551-F746-4B35-A8C8-6C6628D4A73A}" type="presOf" srcId="{C1158805-2BF2-45CC-AB2A-2432CC12885C}" destId="{60B78F1A-30D7-43CF-A8D4-19D0FF02848C}" srcOrd="0" destOrd="0" presId="urn:microsoft.com/office/officeart/2005/8/layout/list1"/>
    <dgm:cxn modelId="{E9DA8805-D416-4B89-BC32-24C5F75A3CBD}" type="presOf" srcId="{7D34B6EF-949F-40F8-9959-3C3A321579B3}" destId="{DCF4AEDE-3406-4F05-A895-76716ABC1EB3}" srcOrd="0" destOrd="0" presId="urn:microsoft.com/office/officeart/2005/8/layout/list1"/>
    <dgm:cxn modelId="{7CD162F4-23A2-4D1F-BEC2-40B2C23695EC}" type="presOf" srcId="{363A830F-5DF3-41DE-82E3-C12DD578CE05}" destId="{4E313C52-78A0-4FAB-9238-2139E8EA06CB}" srcOrd="0" destOrd="0" presId="urn:microsoft.com/office/officeart/2005/8/layout/list1"/>
    <dgm:cxn modelId="{94B9C828-C809-409C-AE1B-519D5898C228}" type="presOf" srcId="{7D34B6EF-949F-40F8-9959-3C3A321579B3}" destId="{6F9F706C-0BE7-4E84-836E-3F23B96750D8}" srcOrd="1" destOrd="0" presId="urn:microsoft.com/office/officeart/2005/8/layout/list1"/>
    <dgm:cxn modelId="{A1F69E0D-9E35-448C-8A8F-6FDB56AE1455}" srcId="{C1158805-2BF2-45CC-AB2A-2432CC12885C}" destId="{363A830F-5DF3-41DE-82E3-C12DD578CE05}" srcOrd="5" destOrd="0" parTransId="{DB784B02-4C0B-4842-B979-3B83B2425A02}" sibTransId="{48F5513B-866E-4B7C-9264-91F5B33C6685}"/>
    <dgm:cxn modelId="{D9CFF573-73F3-495A-9277-F80C9580B68D}" type="presOf" srcId="{B33E33B3-A3A1-40CC-942E-E26D96063E8E}" destId="{BD7E2A50-1F2A-4FBF-BE0A-1C3435B2D7CD}" srcOrd="1" destOrd="0" presId="urn:microsoft.com/office/officeart/2005/8/layout/list1"/>
    <dgm:cxn modelId="{A3B64BA2-0894-41B0-8D6B-C2F8EE96CC69}" type="presOf" srcId="{571CFF54-3B8E-41C8-8405-E846E5EEB62B}" destId="{28681629-D764-4DC6-A5CF-912910C51EAC}" srcOrd="0" destOrd="0" presId="urn:microsoft.com/office/officeart/2005/8/layout/list1"/>
    <dgm:cxn modelId="{5264CC1E-273D-4B49-B391-A4F66AB08226}" srcId="{C1158805-2BF2-45CC-AB2A-2432CC12885C}" destId="{B33E33B3-A3A1-40CC-942E-E26D96063E8E}" srcOrd="2" destOrd="0" parTransId="{DD43BA84-9358-458A-B985-BADDEBF574B3}" sibTransId="{8516559A-93D1-45EE-B955-AA79391B6C40}"/>
    <dgm:cxn modelId="{5233ADD9-AA84-4C9E-A3BE-919C9D5B393B}" type="presOf" srcId="{B33E33B3-A3A1-40CC-942E-E26D96063E8E}" destId="{BB0D53DD-FC67-4A88-A8DC-85E691B6369D}" srcOrd="0" destOrd="0" presId="urn:microsoft.com/office/officeart/2005/8/layout/list1"/>
    <dgm:cxn modelId="{B0E89243-528C-48AF-AEB6-2F693A020B40}" type="presOf" srcId="{571CFF54-3B8E-41C8-8405-E846E5EEB62B}" destId="{F23C01BF-9F61-47ED-9844-8A6058F6E84F}" srcOrd="1" destOrd="0" presId="urn:microsoft.com/office/officeart/2005/8/layout/list1"/>
    <dgm:cxn modelId="{72BCEDA3-C77C-4D03-8839-4627806FBDAC}" type="presOf" srcId="{C56C22F5-1DB7-4E66-AAA3-90A8D19D557A}" destId="{B19CE5D5-8150-4C03-B334-37417AB02589}" srcOrd="0" destOrd="0" presId="urn:microsoft.com/office/officeart/2005/8/layout/list1"/>
    <dgm:cxn modelId="{E71426BC-A806-4CAD-B5A5-99B5CDC333DF}" type="presOf" srcId="{363A830F-5DF3-41DE-82E3-C12DD578CE05}" destId="{214AF8FE-7AF6-48FC-8FFA-B8C95190CA39}" srcOrd="1" destOrd="0" presId="urn:microsoft.com/office/officeart/2005/8/layout/list1"/>
    <dgm:cxn modelId="{A5F28927-ED57-4490-8312-69307DAF9A97}" type="presParOf" srcId="{60B78F1A-30D7-43CF-A8D4-19D0FF02848C}" destId="{F485093A-A634-468D-B353-71D65ADD9221}" srcOrd="0" destOrd="0" presId="urn:microsoft.com/office/officeart/2005/8/layout/list1"/>
    <dgm:cxn modelId="{94FF83D0-CB58-4078-B40B-D4E3BB9C46AE}" type="presParOf" srcId="{F485093A-A634-468D-B353-71D65ADD9221}" destId="{38891B6E-471F-4626-A142-8F71B3B33852}" srcOrd="0" destOrd="0" presId="urn:microsoft.com/office/officeart/2005/8/layout/list1"/>
    <dgm:cxn modelId="{415B2DDC-56B1-44B4-B535-7ABD7EAA7193}" type="presParOf" srcId="{F485093A-A634-468D-B353-71D65ADD9221}" destId="{78FF4E73-ABBD-4CD4-94B7-1E27B536D926}" srcOrd="1" destOrd="0" presId="urn:microsoft.com/office/officeart/2005/8/layout/list1"/>
    <dgm:cxn modelId="{18B7FC57-9E1C-40C9-B09C-EC258BDAAA85}" type="presParOf" srcId="{60B78F1A-30D7-43CF-A8D4-19D0FF02848C}" destId="{18D50724-D8C2-4AF7-85D4-B4F9A886538F}" srcOrd="1" destOrd="0" presId="urn:microsoft.com/office/officeart/2005/8/layout/list1"/>
    <dgm:cxn modelId="{59B94BED-5832-4D1C-87AB-94BFEE5FCC0D}" type="presParOf" srcId="{60B78F1A-30D7-43CF-A8D4-19D0FF02848C}" destId="{90CD0E07-F52C-4A60-A03E-3209A1C4A21C}" srcOrd="2" destOrd="0" presId="urn:microsoft.com/office/officeart/2005/8/layout/list1"/>
    <dgm:cxn modelId="{1D5616FC-44A4-4DAD-BE8C-C19C73AFCAD7}" type="presParOf" srcId="{60B78F1A-30D7-43CF-A8D4-19D0FF02848C}" destId="{EE1FC158-9C4A-40CD-80DC-0B2C8F28BAA7}" srcOrd="3" destOrd="0" presId="urn:microsoft.com/office/officeart/2005/8/layout/list1"/>
    <dgm:cxn modelId="{4F1C4390-7393-4368-B7A9-593BF40399DB}" type="presParOf" srcId="{60B78F1A-30D7-43CF-A8D4-19D0FF02848C}" destId="{5CBD3BC2-59D5-4F35-BB5D-685AEEA76755}" srcOrd="4" destOrd="0" presId="urn:microsoft.com/office/officeart/2005/8/layout/list1"/>
    <dgm:cxn modelId="{47EA4DBC-1029-44CF-BE3E-E307B1FCA12F}" type="presParOf" srcId="{5CBD3BC2-59D5-4F35-BB5D-685AEEA76755}" destId="{B19CE5D5-8150-4C03-B334-37417AB02589}" srcOrd="0" destOrd="0" presId="urn:microsoft.com/office/officeart/2005/8/layout/list1"/>
    <dgm:cxn modelId="{FF12BD93-AFCC-4186-83FB-DA0C5FE6696A}" type="presParOf" srcId="{5CBD3BC2-59D5-4F35-BB5D-685AEEA76755}" destId="{B3DFB35A-D770-468C-963C-37D66528352F}" srcOrd="1" destOrd="0" presId="urn:microsoft.com/office/officeart/2005/8/layout/list1"/>
    <dgm:cxn modelId="{6B55F383-E555-4DC7-A0EB-DAE362793714}" type="presParOf" srcId="{60B78F1A-30D7-43CF-A8D4-19D0FF02848C}" destId="{40D4E7DF-3018-45D0-9F14-6F3378BF4611}" srcOrd="5" destOrd="0" presId="urn:microsoft.com/office/officeart/2005/8/layout/list1"/>
    <dgm:cxn modelId="{6D834AB2-C386-4103-B2EC-56FB6C044597}" type="presParOf" srcId="{60B78F1A-30D7-43CF-A8D4-19D0FF02848C}" destId="{0CE069EC-C1D9-45AB-AAC3-EF87A08F0F90}" srcOrd="6" destOrd="0" presId="urn:microsoft.com/office/officeart/2005/8/layout/list1"/>
    <dgm:cxn modelId="{1D38779B-DC2E-4F9B-B1F4-0FADA3398DE7}" type="presParOf" srcId="{60B78F1A-30D7-43CF-A8D4-19D0FF02848C}" destId="{97FD0C65-A137-4C72-A3B0-86219ECCE682}" srcOrd="7" destOrd="0" presId="urn:microsoft.com/office/officeart/2005/8/layout/list1"/>
    <dgm:cxn modelId="{8EC868D2-505E-4C54-907A-B73F524AD94B}" type="presParOf" srcId="{60B78F1A-30D7-43CF-A8D4-19D0FF02848C}" destId="{FC694A99-F2A2-4897-ACC9-0DAD8FAFC196}" srcOrd="8" destOrd="0" presId="urn:microsoft.com/office/officeart/2005/8/layout/list1"/>
    <dgm:cxn modelId="{0020EE6B-B626-4280-ADC1-62F0A7466BE9}" type="presParOf" srcId="{FC694A99-F2A2-4897-ACC9-0DAD8FAFC196}" destId="{BB0D53DD-FC67-4A88-A8DC-85E691B6369D}" srcOrd="0" destOrd="0" presId="urn:microsoft.com/office/officeart/2005/8/layout/list1"/>
    <dgm:cxn modelId="{07F83384-6329-4A4C-B9CC-2B2BBD1B240C}" type="presParOf" srcId="{FC694A99-F2A2-4897-ACC9-0DAD8FAFC196}" destId="{BD7E2A50-1F2A-4FBF-BE0A-1C3435B2D7CD}" srcOrd="1" destOrd="0" presId="urn:microsoft.com/office/officeart/2005/8/layout/list1"/>
    <dgm:cxn modelId="{726F69D0-96B7-4C34-B0CC-C04C2F822F0B}" type="presParOf" srcId="{60B78F1A-30D7-43CF-A8D4-19D0FF02848C}" destId="{C437359A-B321-48EF-A39C-B89D5104D8D5}" srcOrd="9" destOrd="0" presId="urn:microsoft.com/office/officeart/2005/8/layout/list1"/>
    <dgm:cxn modelId="{9503CE68-3A45-4E16-B462-7B12C288270A}" type="presParOf" srcId="{60B78F1A-30D7-43CF-A8D4-19D0FF02848C}" destId="{4A0CCDFF-A4EB-4D08-85BC-980839668B45}" srcOrd="10" destOrd="0" presId="urn:microsoft.com/office/officeart/2005/8/layout/list1"/>
    <dgm:cxn modelId="{4E17DA16-2744-4058-8083-C8C9B0E7412C}" type="presParOf" srcId="{60B78F1A-30D7-43CF-A8D4-19D0FF02848C}" destId="{2E7042DE-56D8-4F77-96E1-019D0E7404EF}" srcOrd="11" destOrd="0" presId="urn:microsoft.com/office/officeart/2005/8/layout/list1"/>
    <dgm:cxn modelId="{A356B257-D3AE-49DA-B5B8-155AAABB1DD7}" type="presParOf" srcId="{60B78F1A-30D7-43CF-A8D4-19D0FF02848C}" destId="{E25D5F8C-9B68-4FA2-AE0F-B70C47818BC9}" srcOrd="12" destOrd="0" presId="urn:microsoft.com/office/officeart/2005/8/layout/list1"/>
    <dgm:cxn modelId="{C84595DE-F804-4AE2-844F-00CB218919EE}" type="presParOf" srcId="{E25D5F8C-9B68-4FA2-AE0F-B70C47818BC9}" destId="{28681629-D764-4DC6-A5CF-912910C51EAC}" srcOrd="0" destOrd="0" presId="urn:microsoft.com/office/officeart/2005/8/layout/list1"/>
    <dgm:cxn modelId="{48B08C52-88C0-4D18-A2E3-C3B9532A7D1C}" type="presParOf" srcId="{E25D5F8C-9B68-4FA2-AE0F-B70C47818BC9}" destId="{F23C01BF-9F61-47ED-9844-8A6058F6E84F}" srcOrd="1" destOrd="0" presId="urn:microsoft.com/office/officeart/2005/8/layout/list1"/>
    <dgm:cxn modelId="{165455B0-D482-489F-9416-42F80AFA8FB4}" type="presParOf" srcId="{60B78F1A-30D7-43CF-A8D4-19D0FF02848C}" destId="{80109B71-E189-4D9F-9F9C-3BF3D580140C}" srcOrd="13" destOrd="0" presId="urn:microsoft.com/office/officeart/2005/8/layout/list1"/>
    <dgm:cxn modelId="{5180902B-AFF8-44FC-ACBA-13D694333C36}" type="presParOf" srcId="{60B78F1A-30D7-43CF-A8D4-19D0FF02848C}" destId="{F4375E41-08F0-4D1A-814E-69630FBDC9C1}" srcOrd="14" destOrd="0" presId="urn:microsoft.com/office/officeart/2005/8/layout/list1"/>
    <dgm:cxn modelId="{2D40FEC7-6252-460F-B2B3-BAFE7737DA49}" type="presParOf" srcId="{60B78F1A-30D7-43CF-A8D4-19D0FF02848C}" destId="{2FB419B9-118C-4853-9602-DAA03C31279E}" srcOrd="15" destOrd="0" presId="urn:microsoft.com/office/officeart/2005/8/layout/list1"/>
    <dgm:cxn modelId="{61F31516-0345-40B6-B080-1DD22F502A39}" type="presParOf" srcId="{60B78F1A-30D7-43CF-A8D4-19D0FF02848C}" destId="{E439C6DE-A0D0-4A17-AA77-7F998477D84F}" srcOrd="16" destOrd="0" presId="urn:microsoft.com/office/officeart/2005/8/layout/list1"/>
    <dgm:cxn modelId="{829A77E6-BAAA-451A-8FD1-EAC3927CFA4B}" type="presParOf" srcId="{E439C6DE-A0D0-4A17-AA77-7F998477D84F}" destId="{DCF4AEDE-3406-4F05-A895-76716ABC1EB3}" srcOrd="0" destOrd="0" presId="urn:microsoft.com/office/officeart/2005/8/layout/list1"/>
    <dgm:cxn modelId="{6D006BB2-2A28-4CF6-B617-1035A3896779}" type="presParOf" srcId="{E439C6DE-A0D0-4A17-AA77-7F998477D84F}" destId="{6F9F706C-0BE7-4E84-836E-3F23B96750D8}" srcOrd="1" destOrd="0" presId="urn:microsoft.com/office/officeart/2005/8/layout/list1"/>
    <dgm:cxn modelId="{11356BA6-FEC8-4563-B05F-21BB7291DB4B}" type="presParOf" srcId="{60B78F1A-30D7-43CF-A8D4-19D0FF02848C}" destId="{A787C02E-D200-4036-8E6D-AE18E03A8BE0}" srcOrd="17" destOrd="0" presId="urn:microsoft.com/office/officeart/2005/8/layout/list1"/>
    <dgm:cxn modelId="{524345AC-88D1-473A-B915-F81E8E3C1E01}" type="presParOf" srcId="{60B78F1A-30D7-43CF-A8D4-19D0FF02848C}" destId="{8F7F9594-F41E-4682-BD81-4A39F35ECDB9}" srcOrd="18" destOrd="0" presId="urn:microsoft.com/office/officeart/2005/8/layout/list1"/>
    <dgm:cxn modelId="{E8B286AB-5952-40F9-81DA-9FDD654C4E98}" type="presParOf" srcId="{60B78F1A-30D7-43CF-A8D4-19D0FF02848C}" destId="{688650CB-F036-42C7-8A48-77AC5638BDEE}" srcOrd="19" destOrd="0" presId="urn:microsoft.com/office/officeart/2005/8/layout/list1"/>
    <dgm:cxn modelId="{6337B961-B6E9-472B-AE7C-50F733A40ABF}" type="presParOf" srcId="{60B78F1A-30D7-43CF-A8D4-19D0FF02848C}" destId="{5A09EBC2-DD7F-4303-B042-BB2BDCE59C0E}" srcOrd="20" destOrd="0" presId="urn:microsoft.com/office/officeart/2005/8/layout/list1"/>
    <dgm:cxn modelId="{94544D91-D5E6-4677-8BF4-44A0677AE124}" type="presParOf" srcId="{5A09EBC2-DD7F-4303-B042-BB2BDCE59C0E}" destId="{4E313C52-78A0-4FAB-9238-2139E8EA06CB}" srcOrd="0" destOrd="0" presId="urn:microsoft.com/office/officeart/2005/8/layout/list1"/>
    <dgm:cxn modelId="{4E44D2BD-E108-4321-B530-E64FE252ED96}" type="presParOf" srcId="{5A09EBC2-DD7F-4303-B042-BB2BDCE59C0E}" destId="{214AF8FE-7AF6-48FC-8FFA-B8C95190CA39}" srcOrd="1" destOrd="0" presId="urn:microsoft.com/office/officeart/2005/8/layout/list1"/>
    <dgm:cxn modelId="{6A070646-5E4E-4062-8906-CFA7A4F77BCB}" type="presParOf" srcId="{60B78F1A-30D7-43CF-A8D4-19D0FF02848C}" destId="{3A13EE77-4FBC-482D-AB87-FAE75F3733D9}" srcOrd="21" destOrd="0" presId="urn:microsoft.com/office/officeart/2005/8/layout/list1"/>
    <dgm:cxn modelId="{47C42448-F1DE-41BE-A170-0C60F4A79AF5}" type="presParOf" srcId="{60B78F1A-30D7-43CF-A8D4-19D0FF02848C}" destId="{B1159832-52FC-4E13-AC8F-7A2D9000DF20}" srcOrd="22" destOrd="0" presId="urn:microsoft.com/office/officeart/2005/8/layout/list1"/>
    <dgm:cxn modelId="{45351D33-8CBE-4545-A091-E5CB387563E5}" type="presParOf" srcId="{60B78F1A-30D7-43CF-A8D4-19D0FF02848C}" destId="{0468ACBB-DB37-42E7-9028-A5D2C25CF3A7}" srcOrd="23" destOrd="0" presId="urn:microsoft.com/office/officeart/2005/8/layout/list1"/>
    <dgm:cxn modelId="{7E3BEA15-B51C-4EE9-8019-53EF6D19E435}" type="presParOf" srcId="{60B78F1A-30D7-43CF-A8D4-19D0FF02848C}" destId="{14B7948F-273F-45AB-A932-B97E4209EDCC}" srcOrd="24" destOrd="0" presId="urn:microsoft.com/office/officeart/2005/8/layout/list1"/>
    <dgm:cxn modelId="{0EE6E20A-58C2-4AAC-B493-1F8EF0E83405}" type="presParOf" srcId="{14B7948F-273F-45AB-A932-B97E4209EDCC}" destId="{D2CCFE5B-F31B-4B84-93C1-9EC4264B972A}" srcOrd="0" destOrd="0" presId="urn:microsoft.com/office/officeart/2005/8/layout/list1"/>
    <dgm:cxn modelId="{01688D21-12E0-4810-AF58-3B399B31E358}" type="presParOf" srcId="{14B7948F-273F-45AB-A932-B97E4209EDCC}" destId="{C64CE831-049C-428C-8ED6-B7D2A35204AD}" srcOrd="1" destOrd="0" presId="urn:microsoft.com/office/officeart/2005/8/layout/list1"/>
    <dgm:cxn modelId="{CEABF7D4-527E-4438-85B6-8CC0EE8256C5}" type="presParOf" srcId="{60B78F1A-30D7-43CF-A8D4-19D0FF02848C}" destId="{28A63C0D-2593-433F-8401-70DFC9905892}" srcOrd="25" destOrd="0" presId="urn:microsoft.com/office/officeart/2005/8/layout/list1"/>
    <dgm:cxn modelId="{84F974F5-34C0-4B7F-8213-DA90DDA4762C}" type="presParOf" srcId="{60B78F1A-30D7-43CF-A8D4-19D0FF02848C}" destId="{6841C43D-6C10-449C-B83D-100EDF4DA43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E0296E-A85B-4153-A2DC-1565D2336C5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E751A6-AD17-4C94-9735-C9428577C9CA}">
      <dgm:prSet phldrT="[Текст]" custT="1"/>
      <dgm:spPr>
        <a:solidFill>
          <a:srgbClr val="F4F2E8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 публикаций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B30EEAA-FC2C-408F-AE9F-90813242A6AF}" type="parTrans" cxnId="{363D6013-2024-455E-A3D6-E17018B6A3DF}">
      <dgm:prSet/>
      <dgm:spPr/>
      <dgm:t>
        <a:bodyPr/>
        <a:lstStyle/>
        <a:p>
          <a:endParaRPr lang="ru-RU"/>
        </a:p>
      </dgm:t>
    </dgm:pt>
    <dgm:pt modelId="{9091E2D9-89E3-4EA5-BA1B-03A7AA03D57C}" type="sibTrans" cxnId="{363D6013-2024-455E-A3D6-E17018B6A3DF}">
      <dgm:prSet/>
      <dgm:spPr/>
      <dgm:t>
        <a:bodyPr/>
        <a:lstStyle/>
        <a:p>
          <a:endParaRPr lang="ru-RU"/>
        </a:p>
      </dgm:t>
    </dgm:pt>
    <dgm:pt modelId="{1D3DB77D-5F08-4C79-9EDB-67723CB27B56}">
      <dgm:prSet phldrT="[Текст]" custT="1"/>
      <dgm:spPr>
        <a:solidFill>
          <a:srgbClr val="F4F2E8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 пресс-выпусков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5347C2F5-7121-432F-960D-A6DC884E5150}" type="parTrans" cxnId="{2997EB88-B86A-4E83-9156-0C446A2F073C}">
      <dgm:prSet/>
      <dgm:spPr/>
      <dgm:t>
        <a:bodyPr/>
        <a:lstStyle/>
        <a:p>
          <a:endParaRPr lang="ru-RU"/>
        </a:p>
      </dgm:t>
    </dgm:pt>
    <dgm:pt modelId="{FA3652E6-06A0-43EE-B45A-05174CFB4A78}" type="sibTrans" cxnId="{2997EB88-B86A-4E83-9156-0C446A2F073C}">
      <dgm:prSet/>
      <dgm:spPr/>
      <dgm:t>
        <a:bodyPr/>
        <a:lstStyle/>
        <a:p>
          <a:endParaRPr lang="ru-RU"/>
        </a:p>
      </dgm:t>
    </dgm:pt>
    <dgm:pt modelId="{673CD024-1688-4C2D-B904-BF2372E3DCF8}" type="pres">
      <dgm:prSet presAssocID="{03E0296E-A85B-4153-A2DC-1565D2336C5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ADEA545-DB2E-40C7-BE4C-689241899D8F}" type="pres">
      <dgm:prSet presAssocID="{03E0296E-A85B-4153-A2DC-1565D2336C53}" presName="pyramid" presStyleLbl="node1" presStyleIdx="0" presStyleCnt="1" custScaleY="92656" custLinFactNeighborX="3471"/>
      <dgm:spPr>
        <a:prstGeom prst="verticalScroll">
          <a:avLst/>
        </a:prstGeom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F620A3AA-8397-4F5C-983D-675E67EE6CCF}" type="pres">
      <dgm:prSet presAssocID="{03E0296E-A85B-4153-A2DC-1565D2336C53}" presName="theList" presStyleCnt="0"/>
      <dgm:spPr/>
    </dgm:pt>
    <dgm:pt modelId="{CB8C6F5F-8EFF-40C9-8E0D-D7883C521685}" type="pres">
      <dgm:prSet presAssocID="{0BE751A6-AD17-4C94-9735-C9428577C9CA}" presName="aNode" presStyleLbl="fgAcc1" presStyleIdx="0" presStyleCnt="2" custScaleX="121395" custScaleY="64754" custLinFactNeighborX="-3101" custLinFactNeighborY="-87065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  <dgm:pt modelId="{BF636FCD-6AE0-4595-9292-70CE557D8D7F}" type="pres">
      <dgm:prSet presAssocID="{0BE751A6-AD17-4C94-9735-C9428577C9CA}" presName="aSpace" presStyleCnt="0"/>
      <dgm:spPr/>
    </dgm:pt>
    <dgm:pt modelId="{614FC515-9F25-4E10-8B52-1B933C30EBB2}" type="pres">
      <dgm:prSet presAssocID="{1D3DB77D-5F08-4C79-9EDB-67723CB27B56}" presName="aNode" presStyleLbl="fgAcc1" presStyleIdx="1" presStyleCnt="2" custScaleX="120633" custScaleY="65359" custLinFactY="241" custLinFactNeighborX="-192" custLinFactNeighborY="100000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  <dgm:pt modelId="{C5C06E18-A095-4023-B341-64F5FC92234E}" type="pres">
      <dgm:prSet presAssocID="{1D3DB77D-5F08-4C79-9EDB-67723CB27B56}" presName="aSpace" presStyleCnt="0"/>
      <dgm:spPr/>
    </dgm:pt>
  </dgm:ptLst>
  <dgm:cxnLst>
    <dgm:cxn modelId="{BAF39687-CB13-457C-A9A3-0C072D49971E}" type="presOf" srcId="{03E0296E-A85B-4153-A2DC-1565D2336C53}" destId="{673CD024-1688-4C2D-B904-BF2372E3DCF8}" srcOrd="0" destOrd="0" presId="urn:microsoft.com/office/officeart/2005/8/layout/pyramid2"/>
    <dgm:cxn modelId="{3E0B1039-7C75-4205-8E70-4AAC970A9C5E}" type="presOf" srcId="{1D3DB77D-5F08-4C79-9EDB-67723CB27B56}" destId="{614FC515-9F25-4E10-8B52-1B933C30EBB2}" srcOrd="0" destOrd="0" presId="urn:microsoft.com/office/officeart/2005/8/layout/pyramid2"/>
    <dgm:cxn modelId="{B9C246D7-834B-4EDA-9B0E-7738903F1617}" type="presOf" srcId="{0BE751A6-AD17-4C94-9735-C9428577C9CA}" destId="{CB8C6F5F-8EFF-40C9-8E0D-D7883C521685}" srcOrd="0" destOrd="0" presId="urn:microsoft.com/office/officeart/2005/8/layout/pyramid2"/>
    <dgm:cxn modelId="{363D6013-2024-455E-A3D6-E17018B6A3DF}" srcId="{03E0296E-A85B-4153-A2DC-1565D2336C53}" destId="{0BE751A6-AD17-4C94-9735-C9428577C9CA}" srcOrd="0" destOrd="0" parTransId="{DB30EEAA-FC2C-408F-AE9F-90813242A6AF}" sibTransId="{9091E2D9-89E3-4EA5-BA1B-03A7AA03D57C}"/>
    <dgm:cxn modelId="{2997EB88-B86A-4E83-9156-0C446A2F073C}" srcId="{03E0296E-A85B-4153-A2DC-1565D2336C53}" destId="{1D3DB77D-5F08-4C79-9EDB-67723CB27B56}" srcOrd="1" destOrd="0" parTransId="{5347C2F5-7121-432F-960D-A6DC884E5150}" sibTransId="{FA3652E6-06A0-43EE-B45A-05174CFB4A78}"/>
    <dgm:cxn modelId="{EB868A8D-FCC2-4F44-AFC0-EE25BCF2F7A6}" type="presParOf" srcId="{673CD024-1688-4C2D-B904-BF2372E3DCF8}" destId="{6ADEA545-DB2E-40C7-BE4C-689241899D8F}" srcOrd="0" destOrd="0" presId="urn:microsoft.com/office/officeart/2005/8/layout/pyramid2"/>
    <dgm:cxn modelId="{CE849E09-D2DF-4533-BFA4-FDFA4A1D015B}" type="presParOf" srcId="{673CD024-1688-4C2D-B904-BF2372E3DCF8}" destId="{F620A3AA-8397-4F5C-983D-675E67EE6CCF}" srcOrd="1" destOrd="0" presId="urn:microsoft.com/office/officeart/2005/8/layout/pyramid2"/>
    <dgm:cxn modelId="{6A06F628-27DE-4B56-A7C3-E9F60A2F3C0A}" type="presParOf" srcId="{F620A3AA-8397-4F5C-983D-675E67EE6CCF}" destId="{CB8C6F5F-8EFF-40C9-8E0D-D7883C521685}" srcOrd="0" destOrd="0" presId="urn:microsoft.com/office/officeart/2005/8/layout/pyramid2"/>
    <dgm:cxn modelId="{3112BA7A-44E6-4A2E-BCB5-79C23838665F}" type="presParOf" srcId="{F620A3AA-8397-4F5C-983D-675E67EE6CCF}" destId="{BF636FCD-6AE0-4595-9292-70CE557D8D7F}" srcOrd="1" destOrd="0" presId="urn:microsoft.com/office/officeart/2005/8/layout/pyramid2"/>
    <dgm:cxn modelId="{B18961D4-BB15-46AC-B6EA-D7DB7BEEA1EC}" type="presParOf" srcId="{F620A3AA-8397-4F5C-983D-675E67EE6CCF}" destId="{614FC515-9F25-4E10-8B52-1B933C30EBB2}" srcOrd="2" destOrd="0" presId="urn:microsoft.com/office/officeart/2005/8/layout/pyramid2"/>
    <dgm:cxn modelId="{26E9D15F-1A98-4620-9AE6-8BCB5B039F59}" type="presParOf" srcId="{F620A3AA-8397-4F5C-983D-675E67EE6CCF}" destId="{C5C06E18-A095-4023-B341-64F5FC92234E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3CFCB-E0C1-41B1-9FC9-7F86AFAA1F64}">
      <dsp:nvSpPr>
        <dsp:cNvPr id="0" name=""/>
        <dsp:cNvSpPr/>
      </dsp:nvSpPr>
      <dsp:spPr>
        <a:xfrm>
          <a:off x="676480" y="0"/>
          <a:ext cx="3487935" cy="3487935"/>
        </a:xfrm>
        <a:prstGeom prst="flowChartMultidocumen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52E1A-31A8-4AA4-8CBB-BAFF81DDF996}">
      <dsp:nvSpPr>
        <dsp:cNvPr id="0" name=""/>
        <dsp:cNvSpPr/>
      </dsp:nvSpPr>
      <dsp:spPr>
        <a:xfrm>
          <a:off x="1115608" y="808200"/>
          <a:ext cx="2155387" cy="5824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21884 –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 юридическим лицам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44043" y="836635"/>
        <a:ext cx="2098517" cy="525615"/>
      </dsp:txXfrm>
    </dsp:sp>
    <dsp:sp modelId="{39FFBB51-B4F1-4056-9C26-472FDB41D2E4}">
      <dsp:nvSpPr>
        <dsp:cNvPr id="0" name=""/>
        <dsp:cNvSpPr/>
      </dsp:nvSpPr>
      <dsp:spPr>
        <a:xfrm>
          <a:off x="1043603" y="1903760"/>
          <a:ext cx="2267158" cy="6987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14807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 индивидуальным предпринимателям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77714" y="1937871"/>
        <a:ext cx="2198936" cy="630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D0E07-F52C-4A60-A03E-3209A1C4A21C}">
      <dsp:nvSpPr>
        <dsp:cNvPr id="0" name=""/>
        <dsp:cNvSpPr/>
      </dsp:nvSpPr>
      <dsp:spPr>
        <a:xfrm>
          <a:off x="0" y="160010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F4E73-ABBD-4CD4-94B7-1E27B536D926}">
      <dsp:nvSpPr>
        <dsp:cNvPr id="0" name=""/>
        <dsp:cNvSpPr/>
      </dsp:nvSpPr>
      <dsp:spPr>
        <a:xfrm>
          <a:off x="258432" y="19367"/>
          <a:ext cx="5142167" cy="295200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ИНФОРМАЦИОННО-СТАТИСТИЧЕСКИЕ МАТЕРИАЛЫ </a:t>
          </a:r>
          <a:endParaRPr lang="ru-RU" sz="1200" kern="1200" dirty="0"/>
        </a:p>
      </dsp:txBody>
      <dsp:txXfrm>
        <a:off x="272842" y="33777"/>
        <a:ext cx="5113347" cy="266380"/>
      </dsp:txXfrm>
    </dsp:sp>
    <dsp:sp modelId="{0CE069EC-C1D9-45AB-AAC3-EF87A08F0F90}">
      <dsp:nvSpPr>
        <dsp:cNvPr id="0" name=""/>
        <dsp:cNvSpPr/>
      </dsp:nvSpPr>
      <dsp:spPr>
        <a:xfrm>
          <a:off x="0" y="613610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FB35A-D770-468C-963C-37D66528352F}">
      <dsp:nvSpPr>
        <dsp:cNvPr id="0" name=""/>
        <dsp:cNvSpPr/>
      </dsp:nvSpPr>
      <dsp:spPr>
        <a:xfrm>
          <a:off x="249725" y="466010"/>
          <a:ext cx="5145249" cy="295200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СБОРНИКИ</a:t>
          </a:r>
          <a:endParaRPr lang="ru-RU" sz="1200" kern="1200" dirty="0"/>
        </a:p>
      </dsp:txBody>
      <dsp:txXfrm>
        <a:off x="264135" y="480420"/>
        <a:ext cx="5116429" cy="266380"/>
      </dsp:txXfrm>
    </dsp:sp>
    <dsp:sp modelId="{4A0CCDFF-A4EB-4D08-85BC-980839668B45}">
      <dsp:nvSpPr>
        <dsp:cNvPr id="0" name=""/>
        <dsp:cNvSpPr/>
      </dsp:nvSpPr>
      <dsp:spPr>
        <a:xfrm>
          <a:off x="0" y="1067210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E2A50-1F2A-4FBF-BE0A-1C3435B2D7CD}">
      <dsp:nvSpPr>
        <dsp:cNvPr id="0" name=""/>
        <dsp:cNvSpPr/>
      </dsp:nvSpPr>
      <dsp:spPr>
        <a:xfrm>
          <a:off x="257108" y="919610"/>
          <a:ext cx="5142167" cy="295200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БУКЛЕТ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1518" y="934020"/>
        <a:ext cx="5113347" cy="266380"/>
      </dsp:txXfrm>
    </dsp:sp>
    <dsp:sp modelId="{F4375E41-08F0-4D1A-814E-69630FBDC9C1}">
      <dsp:nvSpPr>
        <dsp:cNvPr id="0" name=""/>
        <dsp:cNvSpPr/>
      </dsp:nvSpPr>
      <dsp:spPr>
        <a:xfrm>
          <a:off x="0" y="1520810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C01BF-9F61-47ED-9844-8A6058F6E84F}">
      <dsp:nvSpPr>
        <dsp:cNvPr id="0" name=""/>
        <dsp:cNvSpPr/>
      </dsp:nvSpPr>
      <dsp:spPr>
        <a:xfrm>
          <a:off x="259481" y="1373210"/>
          <a:ext cx="5140482" cy="295200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БЮЛЛЕТЕНИ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891" y="1387620"/>
        <a:ext cx="5111662" cy="266380"/>
      </dsp:txXfrm>
    </dsp:sp>
    <dsp:sp modelId="{8F7F9594-F41E-4682-BD81-4A39F35ECDB9}">
      <dsp:nvSpPr>
        <dsp:cNvPr id="0" name=""/>
        <dsp:cNvSpPr/>
      </dsp:nvSpPr>
      <dsp:spPr>
        <a:xfrm>
          <a:off x="0" y="1974410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F706C-0BE7-4E84-836E-3F23B96750D8}">
      <dsp:nvSpPr>
        <dsp:cNvPr id="0" name=""/>
        <dsp:cNvSpPr/>
      </dsp:nvSpPr>
      <dsp:spPr>
        <a:xfrm>
          <a:off x="257108" y="1826810"/>
          <a:ext cx="5142167" cy="295200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ДОКЛАДЫ</a:t>
          </a:r>
          <a:endParaRPr lang="ru-RU" sz="1200" kern="1200" dirty="0"/>
        </a:p>
      </dsp:txBody>
      <dsp:txXfrm>
        <a:off x="271518" y="1841220"/>
        <a:ext cx="5113347" cy="266380"/>
      </dsp:txXfrm>
    </dsp:sp>
    <dsp:sp modelId="{B1159832-52FC-4E13-AC8F-7A2D9000DF20}">
      <dsp:nvSpPr>
        <dsp:cNvPr id="0" name=""/>
        <dsp:cNvSpPr/>
      </dsp:nvSpPr>
      <dsp:spPr>
        <a:xfrm>
          <a:off x="0" y="2556891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AF8FE-7AF6-48FC-8FFA-B8C95190CA39}">
      <dsp:nvSpPr>
        <dsp:cNvPr id="0" name=""/>
        <dsp:cNvSpPr/>
      </dsp:nvSpPr>
      <dsp:spPr>
        <a:xfrm>
          <a:off x="257108" y="2280410"/>
          <a:ext cx="5142167" cy="853139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СРОЧНЫЕ ИНФОРМАЦИИ ПО АКТУАЛЬНЫМ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ВОПРОСАМ, ЭКСПРЕСС-ИНФОРМАЦИИ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И ИНФОРМАЦИИ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8755" y="2322057"/>
        <a:ext cx="5058873" cy="769845"/>
      </dsp:txXfrm>
    </dsp:sp>
    <dsp:sp modelId="{6841C43D-6C10-449C-B83D-100EDF4DA43F}">
      <dsp:nvSpPr>
        <dsp:cNvPr id="0" name=""/>
        <dsp:cNvSpPr/>
      </dsp:nvSpPr>
      <dsp:spPr>
        <a:xfrm>
          <a:off x="0" y="3376881"/>
          <a:ext cx="54006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CE831-049C-428C-8ED6-B7D2A35204AD}">
      <dsp:nvSpPr>
        <dsp:cNvPr id="0" name=""/>
        <dsp:cNvSpPr/>
      </dsp:nvSpPr>
      <dsp:spPr>
        <a:xfrm>
          <a:off x="258432" y="3323536"/>
          <a:ext cx="5142167" cy="295200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ПРЕЗЕНТАЦИИ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2842" y="3337946"/>
        <a:ext cx="5113347" cy="26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EA545-DB2E-40C7-BE4C-689241899D8F}">
      <dsp:nvSpPr>
        <dsp:cNvPr id="0" name=""/>
        <dsp:cNvSpPr/>
      </dsp:nvSpPr>
      <dsp:spPr>
        <a:xfrm>
          <a:off x="980737" y="131236"/>
          <a:ext cx="3573991" cy="3311517"/>
        </a:xfrm>
        <a:prstGeom prst="verticalScroll">
          <a:avLst/>
        </a:prstGeom>
        <a:solidFill>
          <a:schemeClr val="accent5">
            <a:lumMod val="75000"/>
            <a:alpha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C6F5F-8EFF-40C9-8E0D-D7883C521685}">
      <dsp:nvSpPr>
        <dsp:cNvPr id="0" name=""/>
        <dsp:cNvSpPr/>
      </dsp:nvSpPr>
      <dsp:spPr>
        <a:xfrm>
          <a:off x="2323128" y="157195"/>
          <a:ext cx="2820120" cy="1193312"/>
        </a:xfrm>
        <a:prstGeom prst="ribbon">
          <a:avLst/>
        </a:prstGeom>
        <a:solidFill>
          <a:srgbClr val="F4F2E8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20 публикаций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8158" y="356084"/>
        <a:ext cx="1410060" cy="994423"/>
      </dsp:txXfrm>
    </dsp:sp>
    <dsp:sp modelId="{614FC515-9F25-4E10-8B52-1B933C30EBB2}">
      <dsp:nvSpPr>
        <dsp:cNvPr id="0" name=""/>
        <dsp:cNvSpPr/>
      </dsp:nvSpPr>
      <dsp:spPr>
        <a:xfrm>
          <a:off x="2399557" y="2016217"/>
          <a:ext cx="2802418" cy="1204461"/>
        </a:xfrm>
        <a:prstGeom prst="ribbon">
          <a:avLst/>
        </a:prstGeom>
        <a:solidFill>
          <a:srgbClr val="F4F2E8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 пресс-выпусков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0162" y="2216965"/>
        <a:ext cx="1401209" cy="1003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C533-26CB-43EF-BED4-73D2B4A0914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4E067-7D16-4641-B74B-A7759E525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1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6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6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3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23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294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675318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31.01.2019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1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4899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7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2825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307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4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6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5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239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7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15110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31.01.2019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2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4923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96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388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952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72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8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60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920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64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21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31.01.2019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2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302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381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832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250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31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66259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856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6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31.01.2019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2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96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62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1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58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71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57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62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36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0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99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216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240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5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804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14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75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79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81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63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487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34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07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83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2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44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46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64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79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276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2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33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0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582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31.01.2019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4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88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31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42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863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6734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10378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16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0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prstClr val="black"/>
                </a:solidFill>
              </a:rPr>
              <a:pPr/>
              <a:t>31.01.2019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8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prstClr val="black"/>
                </a:solidFill>
              </a:rPr>
              <a:pPr/>
              <a:t>31.01.2019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5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5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4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6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31.01.2019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31.01.2019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24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5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0.gif"/><Relationship Id="rId5" Type="http://schemas.openxmlformats.org/officeDocument/2006/relationships/diagramQuickStyle" Target="../diagrams/quickStyle2.xml"/><Relationship Id="rId10" Type="http://schemas.microsoft.com/office/2007/relationships/hdphoto" Target="../media/hdphoto2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49.jpeg"/><Relationship Id="rId1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4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10.jpg"/><Relationship Id="rId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5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59.gif"/><Relationship Id="rId5" Type="http://schemas.openxmlformats.org/officeDocument/2006/relationships/diagramData" Target="../diagrams/data3.xml"/><Relationship Id="rId10" Type="http://schemas.openxmlformats.org/officeDocument/2006/relationships/image" Target="../media/image58.jpeg"/><Relationship Id="rId4" Type="http://schemas.openxmlformats.org/officeDocument/2006/relationships/image" Target="../media/image10.jp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gif"/><Relationship Id="rId4" Type="http://schemas.openxmlformats.org/officeDocument/2006/relationships/image" Target="../media/image10.jp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jpeg"/><Relationship Id="rId5" Type="http://schemas.openxmlformats.org/officeDocument/2006/relationships/image" Target="../media/image57.gif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0.jpg"/><Relationship Id="rId5" Type="http://schemas.openxmlformats.org/officeDocument/2006/relationships/image" Target="../media/image57.gif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0.jpg"/><Relationship Id="rId5" Type="http://schemas.openxmlformats.org/officeDocument/2006/relationships/image" Target="../media/image57.gif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74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7.gif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6.gif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e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86.gif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0.gif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g"/><Relationship Id="rId7" Type="http://schemas.openxmlformats.org/officeDocument/2006/relationships/hyperlink" Target="http://murmanskstat.gks.ru/wps/wcm/connect/rosstat_ts/murmanskstat/resources/7e34878044f8c55d91bdbfde4cdebdf4/IMG_7836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916832"/>
            <a:ext cx="7920880" cy="20159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 итогах работы </a:t>
            </a:r>
            <a:endParaRPr lang="en-US" sz="2500" b="1" i="1" dirty="0" smtClean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Территориального </a:t>
            </a:r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органа </a:t>
            </a:r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Федеральной </a:t>
            </a:r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службы </a:t>
            </a:r>
            <a:endParaRPr lang="en-US" sz="2500" b="1" i="1" dirty="0" smtClean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государственной </a:t>
            </a:r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статистики</a:t>
            </a:r>
            <a:endParaRPr lang="ru-RU" sz="2500" b="1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Мурманской </a:t>
            </a:r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2018 году</a:t>
            </a:r>
            <a:endParaRPr lang="ru-RU" sz="2500" b="1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611529" y="116632"/>
            <a:ext cx="6098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b="1" u="none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ТЕРРИТОРИАЛЬНЫЙ ОРГАН ФЕДЕРАЛЬНОЙ СЛУЖБЫ </a:t>
            </a:r>
            <a:br>
              <a:rPr lang="ru-RU" sz="1400" b="1" u="none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u="none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ГОСУДАРСТВЕННОЙ СТАТИСТИКИ ПО МУРМАНСКОЙ ОБЛАСТИ</a:t>
            </a:r>
            <a:endParaRPr lang="ru-RU" sz="1400" b="1" u="none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6434344"/>
            <a:ext cx="1850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10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p51_darondavf\Desktop\Эмблема_Росстата_цв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79"/>
            <a:ext cx="1152128" cy="11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7664" y="5658991"/>
            <a:ext cx="58326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Заседание коллегии </a:t>
            </a:r>
            <a:r>
              <a:rPr lang="ru-RU" sz="1500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endParaRPr lang="ru-RU" sz="15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5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31 января 2019 </a:t>
            </a:r>
            <a:r>
              <a:rPr lang="ru-RU" sz="15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40136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44179871"/>
              </p:ext>
            </p:extLst>
          </p:nvPr>
        </p:nvGraphicFramePr>
        <p:xfrm>
          <a:off x="1882927" y="1006374"/>
          <a:ext cx="5400600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44710" y="154013"/>
            <a:ext cx="7488832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2018 ГОДУ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СПЕЦИАЛИСТАМИ МУРМАНСКСТАТА ВЫПУЩЕНО</a:t>
            </a:r>
            <a:r>
              <a:rPr lang="en-US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41" y="5805264"/>
            <a:ext cx="586229" cy="439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7102" y="6479049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</a:t>
            </a:r>
            <a:r>
              <a:rPr lang="en-US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7418" y="100637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060" y="1433551"/>
            <a:ext cx="90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  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31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9067" y="3510871"/>
            <a:ext cx="8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15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0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6344" y="5042341"/>
            <a:ext cx="5185565" cy="348813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СТАТИСТИЧЕСКИЕ ТАБЛИЦЫ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0108" y="5025953"/>
            <a:ext cx="95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3625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5452" y="2794381"/>
            <a:ext cx="6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8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0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7151" y="2347895"/>
            <a:ext cx="67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6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1865" y="4303899"/>
            <a:ext cx="77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4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86" y="2051201"/>
            <a:ext cx="1607914" cy="20098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1" y="2255212"/>
            <a:ext cx="1270918" cy="1540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5" name="TextBox 24"/>
          <p:cNvSpPr txBox="1"/>
          <p:nvPr/>
        </p:nvSpPr>
        <p:spPr>
          <a:xfrm>
            <a:off x="6564147" y="1866535"/>
            <a:ext cx="90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   4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7" name="Picture 3" descr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1" y="428470"/>
            <a:ext cx="1270918" cy="15432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торговл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09251" y="4085904"/>
            <a:ext cx="1270918" cy="1588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5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/>
      <p:bldP spid="10" grpId="0"/>
      <p:bldP spid="11" grpId="0"/>
      <p:bldP spid="13" grpId="0"/>
      <p:bldP spid="18" grpId="0" animBg="1"/>
      <p:bldP spid="17" grpId="0"/>
      <p:bldP spid="19" grpId="0"/>
      <p:bldP spid="20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2" y="1869068"/>
            <a:ext cx="1987745" cy="17849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5537" y="188640"/>
            <a:ext cx="86409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ИНФОРМАЦИОННО-СТАТИСТИЧЕСКОЕ ОБСЛУЖИВАНИЕ ПОЛЬЗОВАТЕЛЕЙ ВЕЛОСЬ В СООТВЕТСТВИИ С СОГЛАШЕНИЯМИ ОБ ИНФОРМАЦИОННОМ ВЗАИМОДЕЙСТВИИ, НА ДОГОВОРНОЙ ОСНОВЕ И ПО РАЗОВЫМ ЗАПРОСАМ. </a:t>
            </a:r>
            <a:endParaRPr lang="en-US" sz="13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ВСЕ ПОЛЬЗОВАТЕЛИ СВОЕВРЕМЕННО ОБЕСПЕЧИВАЛИСЬ ОФИЦИАЛЬНОЙ СТАТИСТИЧЕСКОЙ ИНФОРМАЦИЕЙ, ФОРМИРУЕМОЙ В СООТВЕТСТВИИ С 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ФЕДЕРАЛЬНЫМ ПЛАНОМ СТАТИСТИЧЕСКИХ РАБОТ.</a:t>
            </a:r>
            <a:endParaRPr lang="ru-RU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58" y="5954535"/>
            <a:ext cx="590081" cy="442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5763" y="651053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141853" y="5589240"/>
            <a:ext cx="849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оказания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информационных услуг по предоставлению статистической 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информации заключено 49 договоров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контрактов) на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2002,7 тыс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4" y="1636916"/>
            <a:ext cx="2808312" cy="2348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5718" y="1830807"/>
            <a:ext cx="1836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Всем 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ользователям предоставлено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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5924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статистических материала,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них - 3840 на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бесплатной основе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26" y="1783102"/>
            <a:ext cx="2865533" cy="2087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9487" y="1811199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разовым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запросам организаций и частных лиц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подготовлено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 709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ответов,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578 на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бесплатной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основе</a:t>
            </a:r>
          </a:p>
          <a:p>
            <a:pPr lvl="0"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3362" y="4365130"/>
            <a:ext cx="82632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МИНИСТЕРСТВО ЭКОНОМИЧЕСКОГО РАЗВИТИЯ МУРМАНСКОЙ ОБЛАСТИ И АДМИНИСТРАЦИЯМ 17 МУНИЦИПАЛЬНЫХ ОБРАЗОВАНИЙ ПРЕДОСТАВЛЕНА ИНФОРМАЦИЯ ПО ПОКАЗАТЕЛЯМ ДЛЯ ОЦЕНКИ ЭФФЕКТИВНОСТИ ДЕЯТЕЛЬНОСТИ ОРГАНОВ МЕСТНОГО САМОУПРАВЛЕНИЯ ГОРОДСКИХ ОКРУГОВ И МУНИЦИПАЛЬНЫХ РАЙОНОВ. 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0" y="4436156"/>
            <a:ext cx="364774" cy="1712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266" y="4919128"/>
            <a:ext cx="83772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МИНИСТЕРСТВО ЭКОНОМИЧЕСКОГО РАЗВИТИЯ МУРМАНСКОЙ ОБЛАСТИ НАПРАВЛЕНЫ СТАТИСТИЧЕСКИЕ ДАННЫЕ ДЛЯ РАЗРАБОТКИ ПРОГНОЗА СОЦИАЛЬНО-ЭКОНОМИЧЕСКОГО РАЗВИТИЯ МУРМАНСКОЙ ОБЛАСТИ И МОНОПРОФИЛЬНЫХ МУНИЦИПАЛЬНЫХ ОБРАЗОВАНИЙ РЕГИОНА.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8" y="4981304"/>
            <a:ext cx="364774" cy="1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3"/>
          <a:stretch/>
        </p:blipFill>
        <p:spPr>
          <a:xfrm>
            <a:off x="8408933" y="5915069"/>
            <a:ext cx="540621" cy="5168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51896" y="6586327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5961750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региональном радио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телевидении прозвучало 39 выступлений.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055" y="412591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Взаимодействие со средствами массовой информации и общественностью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44932969"/>
              </p:ext>
            </p:extLst>
          </p:nvPr>
        </p:nvGraphicFramePr>
        <p:xfrm>
          <a:off x="1308340" y="2420887"/>
          <a:ext cx="6071972" cy="357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6177" y="137812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опубликования в периодической печати,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размещения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официальном Интернет-сайте </a:t>
            </a:r>
            <a:r>
              <a:rPr lang="ru-RU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2018 году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подготовлены</a:t>
            </a: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pic>
        <p:nvPicPr>
          <p:cNvPr id="1026" name="Picture 2" descr="https://im0-tub-ru.yandex.net/i?id=07b080c089923ff8822079cfa97e6433&amp;n=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7" y="116632"/>
            <a:ext cx="16478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owerpoint.su/_ld/1/151_online_learn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29069"/>
            <a:ext cx="162875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8"/>
          <a:stretch/>
        </p:blipFill>
        <p:spPr>
          <a:xfrm>
            <a:off x="8532440" y="6104150"/>
            <a:ext cx="529342" cy="4571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54128" y="6582553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ttp://murmanskstat.gks.ru/wps/wcm/connect/rosstat_ts/murmanskstat/resources/57c52100474bff0e88d8ada9f02e5c1a/IMG_6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9" y="3501008"/>
            <a:ext cx="226714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" y="1772816"/>
            <a:ext cx="2304856" cy="153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6785" y="2210358"/>
            <a:ext cx="5760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роведена встреча руководителя </a:t>
            </a:r>
            <a:r>
              <a:rPr lang="ru-RU" sz="15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Мурманскстата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с представителями СМИ в формате «деловой завтрак». </a:t>
            </a:r>
            <a:endParaRPr lang="ru-RU" sz="15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2401" y="3864677"/>
            <a:ext cx="6723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5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Мурманскстате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проведён День открытых дверей для студентов Мурманского арктического государственного университета.</a:t>
            </a:r>
            <a:endParaRPr lang="ru-RU" sz="15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" y="49360"/>
            <a:ext cx="2355682" cy="157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51873" r="42049" b="19241"/>
          <a:stretch/>
        </p:blipFill>
        <p:spPr bwMode="auto">
          <a:xfrm>
            <a:off x="98002" y="5155588"/>
            <a:ext cx="2306378" cy="154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49287" y="5455518"/>
            <a:ext cx="67238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Состоялось заседание Клуба деловой журналистики по теме «Финансовая грамотность населения, её значение и пути повышения».</a:t>
            </a:r>
            <a:endParaRPr lang="ru-RU" sz="15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95" y="0"/>
            <a:ext cx="1308005" cy="147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46011" y="280973"/>
            <a:ext cx="5463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5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Мурманскстате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состоялась презентация юбилейного статистического сборника </a:t>
            </a:r>
            <a:endParaRPr lang="en-US" sz="15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Мурманской области </a:t>
            </a:r>
            <a:r>
              <a:rPr lang="ru-RU" sz="15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–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80 </a:t>
            </a:r>
            <a:r>
              <a:rPr lang="ru-RU" sz="15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лет».</a:t>
            </a:r>
            <a:endParaRPr lang="ru-RU" sz="15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50" y="2435927"/>
            <a:ext cx="9429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8"/>
          <a:stretch/>
        </p:blipFill>
        <p:spPr>
          <a:xfrm>
            <a:off x="8428984" y="5877272"/>
            <a:ext cx="632798" cy="5464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54128" y="6582553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0988" y="2281299"/>
            <a:ext cx="8800794" cy="531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ru-RU" sz="11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СОВЕЩАНИИ ПОД ПРЕДСЕДАТЕЛЬСТВОМ ПОЛНОМОЧНОГО ПРЕДСТАВИТЕЛЯ </a:t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ПРЕЗИДЕНТА РОССИЙСКОЙ ФЕДЕРАЦИИ В СЕВЕРО-ЗАПАДНОМ ФЕДЕРАЛЬНОМ ОКРУГЕ А.Д. БЕГЛОВА,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8813" y="68116"/>
            <a:ext cx="6551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СОСТОЯЛИСЬ ЗАСЕДАНИЯ:</a:t>
            </a:r>
          </a:p>
          <a:p>
            <a:pPr algn="ctr"/>
            <a:endParaRPr lang="ru-RU" sz="1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- РЕГИОНАЛЬНОЙ КОНТРОЛЬНОЙ ГРУППЫ И РАБОЧИХ ГРУПП, СОЗДАННЫХ ПРИ ОРГАНАХ ВЛАСТИ МУРМАНСКОЙ ОБЛАСТИ;</a:t>
            </a:r>
            <a:endParaRPr lang="ru-RU" sz="1200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9934" y="1623548"/>
            <a:ext cx="6407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РУКОВОДСТВО МУРМАНСКСТАТА ПРИНЯЛО УЧАСТИЕ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1852" y="2050317"/>
            <a:ext cx="71289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</a:t>
            </a: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ДВУХ ЗАСЕДАНИЯХ ЭКОНОМИЧЕСКОГО СОВЕТА ПРИ ГУБЕРНАТОРЕ МУРМАНСКОЙ ОБЛАСТИ,</a:t>
            </a:r>
            <a:endParaRPr lang="ru-RU" sz="11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2919692"/>
            <a:ext cx="784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РАСШИРЕННОМ ЗАСЕДАНИИ КОЛЛЕГИИ РОССТАТА, ИНСТРУКТИВНОМ СОВЕЩАНИИ И 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52-М ЗАСЕДАНИИ СОВЕТА РУКОВОДИТЕЛЕЙ ТЕРРИТОРИАЛЬНЫХ ОРГАНОВ РОССТАТА,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4356" y="3863327"/>
            <a:ext cx="840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МЕЖДУНАРОДНЫХ НАУЧНО-ПРАКТИЧЕСКИХ КОНФЕРЕНЦИЯХ,</a:t>
            </a:r>
            <a:endParaRPr lang="ru-RU" sz="11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0" y="1706661"/>
            <a:ext cx="295195" cy="141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67" y="150655"/>
            <a:ext cx="295195" cy="141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9252" y="3389694"/>
            <a:ext cx="8105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00" cap="all" dirty="0">
                <a:latin typeface="Times New Roman" pitchFamily="18" charset="0"/>
                <a:cs typeface="Times New Roman" pitchFamily="18" charset="0"/>
              </a:rPr>
              <a:t>заседании регионального Совета руководителей территориальных органов 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РОССТАТА </a:t>
            </a:r>
          </a:p>
          <a:p>
            <a:pPr algn="ctr">
              <a:buClr>
                <a:srgbClr val="800000"/>
              </a:buClr>
            </a:pP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Северо-Западного </a:t>
            </a:r>
            <a:r>
              <a:rPr lang="ru-RU" sz="1100" cap="all" dirty="0">
                <a:latin typeface="Times New Roman" pitchFamily="18" charset="0"/>
                <a:cs typeface="Times New Roman" pitchFamily="18" charset="0"/>
              </a:rPr>
              <a:t>и Уральского федеральных 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округов,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0667" y="4144623"/>
            <a:ext cx="8594716" cy="531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ru-RU" sz="11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ЗАСЕДАНИИ КОМИССИИ ДЕПАРТАМЕНТА КОНТРОЛЯ И ПРОВЕРКИ ВЫПОЛНЕНИЯ РЕШЕНИЙ ПРАВИТЕЛЬСТВА РОССИЙСКОЙ ФЕДЕРАЦИИ ПО ВОПРОСУ ПРОВЕРКИ ДЕЯТЕЛЬНОСТИ ОРГАНОВ ИСПОЛНИТЕЛЬНОЙ ВЛАСТИ МУРМАНСКОЙ ОБЛАСТИ ПО ОКАЗАНИЮ ДОСТУПНОЙ МЕДИЦИНСКОЙ ПОМОЩИ НАСЕЛЕНИЮ Г. АПАТИТЫ,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3757" y="4739228"/>
            <a:ext cx="8637879" cy="48925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ru-RU" sz="11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СОВЕЩАНИИ ПО ВОПРОСУ СОБЛЮДЕНИЯ ПРЕДУСМОТРЕННОГО ТРУДОВЫМ ЗАКОНОДАТЕЛЬСТВОМ ЗАПРЕТА НА ОГРАНИЧЕНИЕ ТРУДОВЫХ ПРАВ И СВОБОД ГРАЖДАН В ЗАВИСИМОСТИ ОТ ВОЗРАСТА И ПРИНЯТИЯ НЕОБХОДМЫХ МЕР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26036" y="894819"/>
            <a:ext cx="671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- КОМИССИИ ПО ПОДВЕДЕНИЮ ИТОГОВ ОЦЕНКИ ЭФФЕКТИВНОСТИ ДЕЯТЕЛЬНОСТИ ОРГАНОВ МЕСТНОГО САМОУПРАВЛЕНИЯ ГОРОДСКИХ ОКРУГОВ И МУНИЦИПАЛЬНЫХ РАЙОНОВ  МУРМАНСКОЙ ОБЛАСТИ. 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0988" y="5369462"/>
            <a:ext cx="7965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ПЛЕНАРНОМ ЗАСЕДАНИИ «АРКТИЧЕСКИМ КУРСОМ» В РАМКАХ МУРМАНСКОЙ МЕЖДУНАРОДНОЙ ДЕЛОВОЙ НЕДЕЛИ,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0591" y="5800300"/>
            <a:ext cx="7965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ЗАСЕДАНИИ КООРДИНАЦИОННОГО СОВЕТА ПО РАЗВИТИЮ ИНФОРМАЦИОННОГО ОБЩЕСТВА В МУРМАНСКОЙ ОБЛАСТИ.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2" y="150655"/>
            <a:ext cx="2208642" cy="1520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508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943699" y="3744557"/>
            <a:ext cx="5997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ЗАСЕДАНИИ ОБЛАСТНОЙ МЕЖВЕДОМСТВЕННОЙ КОМИССИИ ПО ОХРАНЕ ТРУДА;</a:t>
            </a:r>
          </a:p>
          <a:p>
            <a:pPr algn="ctr"/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088" y="3156560"/>
            <a:ext cx="8564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рабочей встрече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Государственной жилищной инспекции Мурманской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области </a:t>
            </a:r>
            <a:br>
              <a:rPr lang="ru-RU" sz="1000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по теме «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ГИС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ЖКХ на практике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en-US" sz="1000" cap="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6838" y="2427535"/>
            <a:ext cx="72708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В рабочей ВСТРЕЧЕ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со специалистами Министерства промышленности и предпринимательства Мурманской области по вопросу организации работы по проведению анализа состояния сферы малого и среднего предпринимательства в Мурманской области и о предоставлении информации по форме №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2-П «Основные показатели, предоставляемые  для разработки прогноза социально-экономического развития российской Федерации на период до 2024 года»;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13570"/>
          <a:stretch/>
        </p:blipFill>
        <p:spPr>
          <a:xfrm>
            <a:off x="8420826" y="5908546"/>
            <a:ext cx="539642" cy="547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7092280" y="6537911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4955" y="1541773"/>
            <a:ext cx="619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МЕЖВЕДОМСТВЕННОМ РАБОЧЕМ СОВЕЩАНИИ ПО КОНТРОЛЮ ДОСТИЖЕНИЯ ПОКАЗАТЕЛЯ УКАЗА ПРЕЗИДЕНТА РОССИЙСКОЙ ФЕДЕРАЦИИ ОБ УВЕЛИЧЕНИИ ДОЛИ ЗАНЯТОГО НАСЕЛЕНИЯ В ВОЗРАСТЕ ОТ 25 ДО 65 ЛЕТ, ПРОШЕДШЕГО ПОВЫШЕНИЕ КВАЛИФИКАЦИИ И (ИЛИ) ПРОФЕССИОНАЛЬНУЮ ПОДГОТОВКУ, В ОБЩЕЙ ЧИСЛЕННОСТИ ЗАНЯТОГО НАСЕЛЕНИЯ УКАЗАННОЙ ВОЗРАСТНОЙ ГРУППЫ ДО 37%;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220" y="4592945"/>
            <a:ext cx="841242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ОБСУЖДЕНИИ РЕЗУЛЬТАТОВ СОЦИОЛОГИЧЕСКОГО ИССЛЕДОВАНИЯ «РОССИЙСКИЙ ФРОНТИР: </a:t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ГРАЖДАНСКАЯ ИДЕНТИЧНОСТЬ НА ПЕРЕДОВОМ РУБЕЖЕ СТРАНЫ»;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 ВЕБИНАРАХ ПО ТЕМАМ: «ОПЕРАТИВНЫЙ МОНИТОРИНГ ДЕМОГРАФИЧЕСКИХ ПОКАЗАТЕЛЕЙ РЕГИОНА», </a:t>
            </a:r>
          </a:p>
          <a:p>
            <a:pPr algn="ctr"/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Совершенствование технологий ведения  и использования Статистического регистра Росстата на основе единого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централизованного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информационного ресурса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» И «СОВЕРШЕНСТВОВАНИЕ МЕХАНИЗМОВ ВЕДЕНИЯ МЕТАДАННЫХ В ИНФОРМАЦИОННЫХ ПОДСИСТЕМАХ ИВС РОССТАТА В ЧАСТИ ПОДСИСТЕМ НСИ»;</a:t>
            </a:r>
            <a:endParaRPr lang="ru-RU" sz="1000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18" y="1587491"/>
            <a:ext cx="295195" cy="141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4925" y="1141713"/>
            <a:ext cx="617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СПЕЦИАЛИСТЫ МУРМАНСКСТАТА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ПРИНЯЛИ УЧАСТИЕ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  <a:endParaRPr lang="en-US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28" y="4725886"/>
            <a:ext cx="295195" cy="1415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25" y="4267413"/>
            <a:ext cx="295195" cy="1415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31" y="2494534"/>
            <a:ext cx="320298" cy="1415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29" y="3363191"/>
            <a:ext cx="339451" cy="1415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74" y="3835365"/>
            <a:ext cx="295195" cy="1415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61022" y="4190231"/>
            <a:ext cx="34213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НАУЧНО-ПРАКТИЧЕСКИХ КОНФЕРЕНЦИЯХ;</a:t>
            </a:r>
          </a:p>
          <a:p>
            <a:pPr algn="ctr"/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4" y="5149870"/>
            <a:ext cx="268359" cy="12868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863"/>
            <a:ext cx="2419350" cy="18097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38894" y="200834"/>
            <a:ext cx="6721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СПЕЦИАЛИСТАМИ ОТДЕЛА СВОДНЫХ СТАТИСТИЧЕСКИХ РАБОТ В Г. СНЕЖНОГОРСКЕ ПРОВЕДЕНА УЧЁБА СО СПЕЦИАЛИСТАМИ УЧРЕЖДЕНИЙ ОБРАЗОВАНИЯ, КУЛЬТУРЫ, ЗДРАВООХРАНЕНИЯ, ОРГАНОВ МЕСТНОГО САМОУПРАВЛЕНИЯ ЗАТО АЛЕКСАНДРОВСК ПО ЗАПОЛНЕНИЮ ФОРМ ФЕДЕРАЛЬНОГО СТАТИСТИЧЕСКОГО НАБЛЮДЕНИЯ И ПО ИСПОЛЬЗОВАНИЮ КЛАССИФИКАТОРА ОСНОВНЫХ ФОНДОВ.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62" y="249375"/>
            <a:ext cx="295195" cy="1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72779" y="4120133"/>
            <a:ext cx="8943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ЦЕЛЯХ повышения качества заполнения форм федерального статистического наблюдения </a:t>
            </a:r>
            <a:r>
              <a:rPr lang="ru-RU" sz="10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проведён семинар с </a:t>
            </a:r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исполнительными органами ГОСУДАРСТВЕННОЙ власти и органами местного самоуправления Мурманской области</a:t>
            </a:r>
          </a:p>
          <a:p>
            <a:pPr algn="ctr"/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 заполнении формы федерального статистического наблюдения № 1-жилфонд».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13570"/>
          <a:stretch/>
        </p:blipFill>
        <p:spPr>
          <a:xfrm>
            <a:off x="8409231" y="5877272"/>
            <a:ext cx="533925" cy="541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7092280" y="6636020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238" y="3276228"/>
            <a:ext cx="8387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ЗАСЕДАНИИ МЕЖВЕДОМСТВЕННОЙ КОМИССИИ ПО ПОДГОТОВКЕ И ПРОВЕДЕНИЮ ВПН-2020 ПРИ ПРАВИТЕЛЬСТВЕ МУРМАНСКОЙ ОБЛАСТИ.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238" y="2512715"/>
            <a:ext cx="8658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 РАБОЧЕЙ ВСТРЕЧЕ С ПРЕДСТАВИТЕЛЯМИ МИНИСТЕРСТВА СОЦИАЛЬНОГО РАЗВИТИЯ МУРМАНСКОЙ ОБЛАСТИ, МИНИСТЕРСТВА ИМУЩЕСТВЕННЫХ ОТНОШЕНИЙ МУРМАНСКОЙ ОБЛАСТИ И АППАРАТА ПРАВИТЕЛЬСТВА МУРМАНСКОЙ ОБЛАСТИ, ПОСВЯЩЁННОЙ УЧЁТУ СПЕЦИАЛИЗИРОВАННОГО ЖИЛИЩНОГО ФОНДА;</a:t>
            </a:r>
            <a:endParaRPr lang="ru-RU" sz="1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1" y="3317308"/>
            <a:ext cx="295195" cy="1415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1" y="2552428"/>
            <a:ext cx="295195" cy="1415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347864" y="373635"/>
            <a:ext cx="5718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РАБОЧЕЙ ВСТРЕЧЕ СО СПЕЦИАЛИСТАМИ ГОБУ «МФЦ МО» ПО ВОПРОСУ ОРГАНИЗАЦИИ ПРИВЛЕЧЕНИЯ МНОГОФУНКЦИОНАЛЬНЫХ ЦЕНТРОВ МУРМАНСКОЙ ОБЛАСТИ К ПРОВЕДЕНИЮ ВСЕРОССИЙСКОЙ ПЕРЕПИСИ НАСЕЛЕНИЯ 2020 ГОДА;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65" y="425220"/>
            <a:ext cx="295195" cy="1415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3808" y="1183303"/>
            <a:ext cx="6300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РАБОЧЕМ СОВЕЩАНИИ С</a:t>
            </a:r>
            <a:r>
              <a:rPr lang="en-US" sz="1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УВМ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УМВД РОССИИ ПО МУРМАНСКОЙ ОБЛАСТИ ПО ВОПРОСУ ОРГАНИЗАЦИИ ФЕДЕРАЛЬНОГО СТАТИСТИЧЕСКОГО НАБЛЮДЕНИЯ ПО МИГРАЦИИ НАСЕЛЕНИЯ,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79511" y="4956795"/>
            <a:ext cx="6302666" cy="2520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СОСТОЯЛИСЬ 4 ЗАСЕДАНИЯ ОБЩЕСТВЕННОГО СОВЕТА ПРИ МУРМАНСКСТАТЕ.</a:t>
            </a:r>
            <a:endParaRPr lang="ru-RU" sz="1100" b="1" i="1" dirty="0">
              <a:solidFill>
                <a:srgbClr val="8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72725" y="5633603"/>
            <a:ext cx="7212562" cy="2520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РУКОВОДСТВО МУРМАНСКСТАТА ПРОВЕЛО ПРИЁМ ГРАЖДАН В ОБЩЕСТВЕННОЙ ПРИЁМНОЙ ПРЕЗИДЕНТА РОССИЙСКОЙ ФЕДЕРАЦИИ В МУРМАНСКОЙ ОБЛАСТИ.</a:t>
            </a:r>
            <a:endParaRPr lang="ru-RU" sz="1100" b="1" i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6" y="0"/>
            <a:ext cx="2466238" cy="184482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86" y="1251266"/>
            <a:ext cx="295195" cy="1415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1829966"/>
            <a:ext cx="823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МЕЖВЕДОМСТВЕННОМ СОВЕЩАНИИ ПО ВОПРОСУ ЗАПОЛНЕНИЯ ФОРМ ФЕДЕРАЛЬНОГО СТАТИСТИЧЕСКОГО НАБЛЮДЕНИЯ ПО УЧЁТУ МИГРАЦИИ НАСЕЛЕНИЯ №№ 1-ПРИБ, 1-ПРИБ_ИНГР, 1-ВЫБ, 1-ВЫБ_ИНГР;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7" y="1864948"/>
            <a:ext cx="295195" cy="1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2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43" y="613269"/>
            <a:ext cx="1540238" cy="1936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6216" y="6036307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4503" y="2260843"/>
            <a:ext cx="69878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ВОЗБУЖДЕНО И НАПРАВЛЕНО НА РАССМОТРЕНИЕ В СУД 14 ДЕЛ ОБ АДМИНИСТРАТИВНЫХ ПРАВОНАРУШЕНИЯХ ПО Ч.1 СТ. 20.25 КоАП РФ,  2 ДЕЛА </a:t>
            </a:r>
            <a:r>
              <a:rPr lang="ru-RU" sz="1100" dirty="0" smtClean="0">
                <a:latin typeface="Times New Roman"/>
                <a:cs typeface="Times New Roman"/>
              </a:rPr>
              <a:t>–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ПО СТ. 17.7 КоАП РФ.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099216" y="121729"/>
            <a:ext cx="4448330" cy="843263"/>
            <a:chOff x="970195" y="4503974"/>
            <a:chExt cx="6817702" cy="11713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95" y="4653136"/>
              <a:ext cx="6817702" cy="7200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048" y="4503974"/>
              <a:ext cx="3165156" cy="1171330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099216" y="976536"/>
            <a:ext cx="7704856" cy="6924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2018 ГОДУ МУРМАНСКСТАТОМ ВОЗБУЖДЕНО 67 ДЕЛ ПО АДМИНИСТРАТИВНЫМ  ПРАВОНАРУШЕНИЯМ, ОТВЕТСТВЕННОСТЬ </a:t>
            </a: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 КОТОРЫЕ УСТАНОВЛЕНА СТ. 13.19 КоАП РФ.</a:t>
            </a:r>
            <a:endParaRPr lang="ru-RU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00394" y="1683360"/>
            <a:ext cx="69720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ВЫНЕСЕНО 59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ПОСТАНОВЛЕНИЙ О НАЗНАЧЕНИИ АДМИНИСТРАТИВНОГО НАКАЗАНИЯ НА ОБЩУЮ СУММУ  1140 ТЫС. РУБЛЕЙ 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8 ПОСТАНОВЛЕНИЙ О ПРЕКРАЩЕНИИ АДМИНИСТРАТИВНОГО ПРОИЗВОДСТВА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0246" y="3505476"/>
            <a:ext cx="6942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ПО ОБРАЩЕНИЮ УПРАВЛЕНИЯ ФЕДЕРАЛЬНОЙ СЛУЖБЫ ПО НАДЗОРУ В СФЕРЕ ПРИРОДО-ПОЛЬЗОВАНИЯ ПО МУРМАНСКОЙ ОБЛАСТИ ВЫНЕСЕНО 72 ОПРЕДЕЛЕНИЯ ОБ ОТКАЗЕ В ВОЗБУЖДЕНИИ ДЕЛ ОБ АДМИНИСТРАТИВНОМ ПРАВОНАРУШЕНИИ В СВЯЗИ С ОТСУТСТВИЕМ СОСТАВА АДМИНИСТРАТИВНОГО ПРАВОНАРУШЕНИЯ.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6118" y="5259969"/>
            <a:ext cx="7320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ОКТЯБРЬСКИЙ РАЙОННЫЙ СУД ГОРОДА МУРМАНСКА РЕСПОНДЕНТАМИ ОБЖАЛОВАНЫ </a:t>
            </a:r>
            <a:endParaRPr lang="en-US" sz="105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just"/>
            <a:r>
              <a:rPr lang="ru-RU" sz="1050" dirty="0" smtClean="0">
                <a:latin typeface="Times New Roman" pitchFamily="18" charset="0"/>
                <a:cs typeface="Times New Roman" pitchFamily="18" charset="0"/>
                <a:sym typeface="Wingdings"/>
              </a:rPr>
              <a:t>4 ПОСТАНОВЛЕНИЯ МУРМАНСКСТАТА О НАЗНАЧЕНИИ АДМИНИСТРАТИВНОГО НАКАЗАНИЯ.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46119" y="4229155"/>
            <a:ext cx="70531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ПО ОБРАЩЕНИЮ ОТДЕЛА ВОДНЫХ РЕСУРСОВ ДВИНСКО-ПЕЧОРСКОГО БАССЕЙНОВОГО ВОДНОГО УПРАВЛЕНИЯ ПО МУРМАНСКОЙ ОБЛАСТИ ВЫНЕСЕНО 2 ОПРЕДЕЛЕНИЯ ОБ ОТКАЗЕ В ВОЗБУЖДЕНИИ ДЕЛ ОБ АДМИНИСТРАТИВНОМ ПРАВОНАРУШЕНИИ В СВЯЗИ С ОТСУТСТВИЕМ СОСТАВА АДМИНИСТРАТИВНОГО ПРАВОНАРУШЕНИЯ И 2 ОПРЕДЕЛЕНИЯ ОБ ОТКАЗЕ В ВОЗБУЖДЕНИИ ДЕЛ ОБ АДМИНИСТРАТИВНОМ ПРАВОНАРУШЕНИИ В СВЯЗИ С ОТСУТСТВИЕМ СОБЫТИЯ АДМИНИСТРАТИВНОГО ПРАВОНАРУШЕНИЯ.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61394" y="2661295"/>
            <a:ext cx="66949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доход </a:t>
            </a: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бюджета города </a:t>
            </a:r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Мурманска </a:t>
            </a: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постановлениям о назначении административного наказания по статьям 13.19, 20.25 КоАП РФ </a:t>
            </a:r>
          </a:p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перечислено 711,7 тыс</a:t>
            </a:r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16" y="5436403"/>
            <a:ext cx="564218" cy="4393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46118" y="5656070"/>
            <a:ext cx="68382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АРБИТРАЖНЫЙ СУД МУРМАНСКОЙ ОБЛАСТИ РЕСПОНДЕНТАМИ ОБЖАЛОВАНЫ </a:t>
            </a:r>
          </a:p>
          <a:p>
            <a:pPr algn="just"/>
            <a:r>
              <a:rPr lang="ru-RU" sz="1050" dirty="0" smtClean="0">
                <a:latin typeface="Times New Roman" pitchFamily="18" charset="0"/>
                <a:cs typeface="Times New Roman" pitchFamily="18" charset="0"/>
                <a:sym typeface="Wingdings"/>
              </a:rPr>
              <a:t>3 ПОСТАНОВЛЕНИЯ О НАЗНАЧЕНИИ АДМИНИСТРАТИВНОГО НАКАЗАНИЯ.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5" grpId="0"/>
      <p:bldP spid="22" grpId="0"/>
      <p:bldP spid="23" grpId="0"/>
      <p:bldP spid="24" grpId="0"/>
      <p:bldP spid="2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2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050848" y="1900509"/>
            <a:ext cx="7156271" cy="12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ГОСУДАРСТВЕННЫМ УЧРЕЖДЕНИЕМ – МУРМАНСКИМ РЕГИОНАЛЬНЫМ ОТДЕЛЕНИЕМ </a:t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ФОНДА СОЦИАЛЬНОГО СТРАХОВАНИЯ РОССИЙСКОЙ ФЕДЕРАЦИИ ПРОВЕДЕНА ВЫЕЗДНАЯ ПЛАНОВАЯ ПРОВЕРКА ПРАВИЛЬНОСТИ ИСЧИСЛЕНИЯ, ПОЛНОТЫ И СВОЕВРЕМЕННОСТИ УПЛАТЫ (ПЕРЕЧИСЛЕНИЯ) СТРАХОВЫХ ВЗНОСОВ НА ОБЯЗАТЕЛЬНОЕ СОЦИАЛЬНОЕ СТРАХОВАНИЕ ОТ НЕСЧАСТНЫХ СЛУЧАЕВ НА ПРОИЗВОДСТВЕ И ПРОФЕССИОНАЛЬНЫХ ЗАБОЛЕВАНИЙ В ФОНД СОЦИАЛЬНОГО СТРАХОВАНИЯ РОССИЙСКОЙ ФЕДЕРАЦИИ, А ТАКЖЕ ПРАВОМЕРНОСТИ ПРОИЗВЕДЁННЫХ РАСХОДОВ НА ВЫПЛАТУ СТРАХОВОГО ОБЕСПЕЧЕНИЯ СТРАХОВАТЕЛЕМ.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86" y="5547280"/>
            <a:ext cx="490489" cy="446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0928" y="601818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915816" y="228347"/>
            <a:ext cx="4448330" cy="883298"/>
            <a:chOff x="970195" y="4503974"/>
            <a:chExt cx="6817702" cy="11713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95" y="4653136"/>
              <a:ext cx="6817702" cy="7200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048" y="4503974"/>
              <a:ext cx="3165156" cy="1171330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1127765" y="1564452"/>
            <a:ext cx="6841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Поступило 130 обращений граждан.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55721" y="1134042"/>
            <a:ext cx="6270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Административным отделом зарегистрировано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входящих документов </a:t>
            </a:r>
            <a:r>
              <a:rPr lang="ru-RU" sz="1400" dirty="0" smtClean="0">
                <a:latin typeface="Times New Roman"/>
                <a:cs typeface="Times New Roman"/>
              </a:rPr>
              <a:t>–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8496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исходящих документов </a:t>
            </a:r>
            <a:r>
              <a:rPr lang="ru-RU" sz="1400" dirty="0" smtClean="0">
                <a:latin typeface="Times New Roman"/>
                <a:cs typeface="Times New Roman"/>
              </a:rPr>
              <a:t>–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6099.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5" y="5205554"/>
            <a:ext cx="295195" cy="14155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93219" y="5157075"/>
            <a:ext cx="6712507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00"/>
              </a:lnSpc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ПРОВОДЯТСЯ МЕРОПРИЯТИЯ ПО ОПТИМИЗАЦИИ ПЛОЩАДЕЙ, ЗАНИМАЕМЫХ СОТРУДНИКАМИ МУРМАНСКСТАТА.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83" y="1958108"/>
            <a:ext cx="295195" cy="1415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13464" y="5595336"/>
            <a:ext cx="6772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РОССТАТ НАПРАВЛЕНЫ ДЕКЛАРАЦИЯ ОБ ЭНЕРГОСБЕРЕЖЕНИИ И ПОВЫШЕНИИ ЭНЕРГЕТИЧЕСКОЙ ЭФФЕКТИВНОСТИ ЗА 2017 ГОД И ИНФОРМАЦИЯ О ПОТРЕБНОСТИ В ФИНАНСОВЫХ СРЕДСТВАХ МУРМАНСКСТАТА НА ТЕКУЩИЕ И КАПИТАЛЬНЫЕ РЕМОНТЫ НА 2018-2021 ГОДЫ.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1" y="5648087"/>
            <a:ext cx="295195" cy="1415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9" y="284169"/>
            <a:ext cx="1515028" cy="127262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068897" y="704692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Административным отделом зарегистрировано</a:t>
            </a:r>
            <a:r>
              <a:rPr lang="en-US" sz="3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" dirty="0">
                <a:latin typeface="Times New Roman" pitchFamily="18" charset="0"/>
                <a:cs typeface="Times New Roman" pitchFamily="18" charset="0"/>
              </a:rPr>
              <a:t>входящих документов </a:t>
            </a:r>
            <a:r>
              <a:rPr lang="ru-RU" sz="300" dirty="0">
                <a:latin typeface="Times New Roman"/>
                <a:cs typeface="Times New Roman"/>
              </a:rPr>
              <a:t>–</a:t>
            </a:r>
            <a:r>
              <a:rPr lang="ru-RU" sz="300" dirty="0">
                <a:latin typeface="Times New Roman" pitchFamily="18" charset="0"/>
                <a:cs typeface="Times New Roman" pitchFamily="18" charset="0"/>
              </a:rPr>
              <a:t> 2948</a:t>
            </a:r>
            <a:r>
              <a:rPr lang="en-US" sz="3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300" dirty="0">
                <a:latin typeface="Times New Roman" pitchFamily="18" charset="0"/>
                <a:cs typeface="Times New Roman" pitchFamily="18" charset="0"/>
              </a:rPr>
              <a:t>  исходящих документов </a:t>
            </a:r>
            <a:r>
              <a:rPr lang="ru-RU" sz="300" dirty="0">
                <a:latin typeface="Times New Roman"/>
                <a:cs typeface="Times New Roman"/>
              </a:rPr>
              <a:t>–</a:t>
            </a:r>
            <a:r>
              <a:rPr lang="ru-RU" sz="300" dirty="0">
                <a:latin typeface="Times New Roman" pitchFamily="18" charset="0"/>
                <a:cs typeface="Times New Roman" pitchFamily="18" charset="0"/>
              </a:rPr>
              <a:t> 1658.</a:t>
            </a:r>
          </a:p>
          <a:p>
            <a:pPr algn="ctr"/>
            <a:r>
              <a:rPr lang="ru-RU" sz="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Поступило </a:t>
            </a:r>
            <a:r>
              <a:rPr lang="ru-RU" sz="3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46 обращений граждан, рассмотрено </a:t>
            </a:r>
            <a:r>
              <a:rPr lang="ru-RU" sz="300" dirty="0">
                <a:solidFill>
                  <a:srgbClr val="800000"/>
                </a:solidFill>
                <a:latin typeface="Times New Roman"/>
                <a:cs typeface="Times New Roman"/>
              </a:rPr>
              <a:t>– 41.</a:t>
            </a:r>
            <a:endParaRPr lang="ru-RU" sz="3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49869" y="4766221"/>
            <a:ext cx="6455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СОВМЕСТНО СО СПЕЦИАЛИЗИРОВАННОЙ ОРГАНИЗАЦИЕЙ ПРОВЕДЕНА СПЕЦИАЛЬНАЯ ОЦЕНКА УСЛОВИЙ ТРУДА 42 РАБОЧИХ МЕСТ  МУРМАНСКСТАТА.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90" y="4821545"/>
            <a:ext cx="295195" cy="14155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127765" y="3140968"/>
            <a:ext cx="709333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СЕВЕРО-ЗАПАДНЫМ УПРАВЛЕНИЕМ </a:t>
            </a:r>
            <a:r>
              <a:rPr lang="ru-RU" sz="1000" dirty="0">
                <a:latin typeface="Times New Roman" pitchFamily="18" charset="0"/>
                <a:cs typeface="Times New Roman" pitchFamily="18" charset="0"/>
                <a:sym typeface="Wingdings"/>
              </a:rPr>
              <a:t>ФЕДЕРАЛЬНОЙ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СЛУЖБЫ ПО ЭКОЛОГИЧЕСКОМУ, ТЕХНОЛОГИЧЕСКОМУ И АТОМНОМУ НАДЗОРУ ПРОВЕДЕНА ВЫЕЗДНАЯ ПЛАНОВАЯ ПРОВЕРКА С ЦЕЛЬЮ ОСУЩЕСТВЛЕНИЯ ФЕДЕРАЛЬНОГО ГОСУДАРСТВЕННОГО КОНТРОЛЯ (НАДЗОРА) ЗА СОБЛЮДЕНИЕМ ТРЕБОВАНИЙ ТЕХНИЧЕСКОГО РЕГЛАМЕНТА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(ТР ТС 011/2011)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ТАМОЖЕННОГО СОЮЗА «БЕЗОПАСНОСТЬ ЛИФТОВ».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7" y="3185412"/>
            <a:ext cx="295195" cy="1415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27765" y="3878659"/>
            <a:ext cx="7093339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ПРОКУРАТУРОЙ МУРМАНСКОЙ ОБЛАСТИ ПРОВЕДЕНА ПРОВЕРКА ПОЛНОТЫ, ПОРЯДКА И СВОЕВРЕМЕННОСТИ РЕАЛИЗАЦИИ МУРМАНСКСТАТОМ ФУНКЦИЙ В СФЕРЕ ОБЩЕСТВЕННЫХ ОТНОШЕНИЙ, ВОЗНИКАЮЩИХ ПРИ ОСУЩЕСТВЛЕНИИ ОФИЦИАЛЬНОГО СТАТИСТИЧЕСКОГО УЧЁТА, ИСПОЛНЕНИЯ ЗАКОНОДАТЕЛЬСТВА О ПОРЯДКЕ РАССМОТРЕНИЯ ОБРАЩЕНИЙ ГРАЖДАН И ОРГАНИЗАЦИЙ, СОБЛЮДЕНИЯ АДМИНИСТРАТИВНОГО ЗАКОНОДАТЕЛЬСТВА ДОЛЖНОСТНЫМИ ЛИЦАМИ МУРМАНСКСТАТА.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7" y="3948981"/>
            <a:ext cx="295195" cy="1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1755340" cy="19078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535622" y="6021288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6291" y="332656"/>
            <a:ext cx="582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ОБЕСПЕЧЕНИЯ ФУНКЦИОНИРОВАНИЯ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ДЕЯТЕЛЬНОСТИ МУРМАНСКСТАТА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931" y="895003"/>
            <a:ext cx="5493141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ЗАКЛЮЧЕНЫ ДОГОВОРЫ И ГОСКОНТРАКТЫ С ОРГАНИЗАЦИЯМИ НА ОБСЛУЖИВАНИЕ АДМИНИСТРАТИВНОГО ЗДАНИЯ МУРМАНСКСТАТА И ПОМЕЩЕНИЙ, ЗАНИМАЕМЫХ СПЕЦИАЛИСТАМИ ОТДЕЛА СВОДНЫХ СТАТИСТИЧЕСКИХ РАБОТ В ГОРОДАХ И НАСЕЛЁННЫХ ПУНКТАХ МУРМАНСКОЙ ОБЛАСТИ.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0" y="5152580"/>
            <a:ext cx="709828" cy="6629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719" y="3577419"/>
            <a:ext cx="5832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МУРМАНСКСТАТ ПРИНЯЛ УЧАСТИЕ ВО ВСЕРОССИЙСКОЙ  ШТАБНОЙ ТРЕНИРОВКЕ ПО ГРАЖДАНСКОЙ ОБОРОНЕ.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77554"/>
            <a:ext cx="1998504" cy="20057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5717" y="1842713"/>
            <a:ext cx="573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ВЫПОЛНЕНА РАБОТА ПО ПОДГОТОВКЕ ТЕПЛОВОГО ПУНКТА В АДМИНИСТРАТИВНОМ ЗДАНИИ МУРМАНСКСТАТА К ОТОПИТЕЛЬНОМУ ПЕРИОДУ 2018-2019 ГОДОВ.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1161" y="3056384"/>
            <a:ext cx="7361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НАЧАТА ИНВЕНТАРИЗАЦИЯ МАТЕРИАЛЬНЫХ ЗАПАСОВ НА СКЛАДЕ, ОСНОВНЫХ СРЕДСТВ И ОБОРУДОВАНИЯ В ЗДАНИИ МУРМАНСКСТАТА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1814" y="2548136"/>
            <a:ext cx="57315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ВЫПОЛНЕНЫ РАБОТЫ ПО ОБЕСПЕЧЕНИЮ БЕЗОПАСНОСТИ ЗДАНИЯ И ТЕРРИТОРИИ МУРМАНСКСТАТА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4683" y="4066751"/>
            <a:ext cx="641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ПРОВЕДЕНА ИНВЕНТАРИЗАЦИЯ  ЗАЩИТНОГО СООРУЖЕНИЯ ГРАЖДАНСКОЙ ОБОРОНЫ.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4683" y="4516655"/>
            <a:ext cx="641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ПРОВОДИЛСЯ КОНТРОЛЬ ЗА ОБЩИМ СОСТОЯНИЕМ ПОЖАРНОЙ БЕЗОПАСНОСТИ, ЗА СРЕДСТВАМИ АПС, СОУЭ, АУТП (АРХИВА), НАЛИЧИЕМ СРЕДСТВ ПОЖАРОТУШЕНИЯ, ПЛАНОВ ЭВАКУАЦИИ И ДР.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605357" y="6144241"/>
            <a:ext cx="413169" cy="4531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0073" y="661673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" y="9525"/>
            <a:ext cx="9180512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ОСУЩЕСТВЛЯЛИСЬ РАБОТЫ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ПОДГОТОВКЕ, ПРОВЕДЕНИЮ И </a:t>
            </a:r>
            <a:b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АВТОМАТИЗИРОВАННОЙ ОБРАБОТКЕ МАТЕРИАЛОВ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9" y="425556"/>
            <a:ext cx="424336" cy="3771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7942" y="945973"/>
            <a:ext cx="5378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ВЫБОРОЧНОГО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НАБЛЮДЕНИЯ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РАЦИОНА ПИТАНИЯ НАСЕЛЕНИЯ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5" y="865060"/>
            <a:ext cx="423138" cy="38787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41730" y="481303"/>
            <a:ext cx="8110075" cy="3094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ВЫБОРОЧНОГО НАБЛЮДЕНИЯ ДОХОДОВ НАСЕЛЕНИЯ И УЧАСТИЯ В СОЦИАЛЬНЫХ ПРОГРАММАХ</a:t>
            </a: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(ЗА 2017 ГОД).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36944" y="3904873"/>
            <a:ext cx="7763448" cy="385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ВЫБОРОЧНОГО НАБЛЮДЕНИЯ ЗА ДЕЯТЕЛЬНОСТЬЮ СОЦИАЛЬНО</a:t>
            </a: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ОРИЕНТИРОВАННЫХ НЕКОММЕРЧЕСКИХ ОРГАНИЗАЦИЙ ПО ИТОГАМ ЗА 2017 ГОД.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79512" y="3915958"/>
            <a:ext cx="395257" cy="360000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Прямоугольник 21"/>
          <p:cNvSpPr/>
          <p:nvPr/>
        </p:nvSpPr>
        <p:spPr>
          <a:xfrm>
            <a:off x="760027" y="5462344"/>
            <a:ext cx="7959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ПО ПУБЛИКАЦИИ ОКОНЧАТЕЛЬНЫХ ИТОГОВ ВСХП-2016 ПО МУРМАНСКОЙ ОБЛАСТИ И МУНИЦИПАЛЬНЫМ ОБРАЗОВАНИЯМ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0547" y="1439740"/>
            <a:ext cx="48736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КОМПЛЕКСНОГО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НАБЛЮДЕНИЯ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УСЛОВИЙ ЖИЗНИ НАСЕЛЕНИЯ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77174" y="5419459"/>
            <a:ext cx="367737" cy="331993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Овал 24"/>
          <p:cNvSpPr/>
          <p:nvPr/>
        </p:nvSpPr>
        <p:spPr>
          <a:xfrm>
            <a:off x="289403" y="1366676"/>
            <a:ext cx="355508" cy="319285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5" y="2346423"/>
            <a:ext cx="486767" cy="45296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25357" y="4556362"/>
            <a:ext cx="7977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ПО ПОДГОТОВКЕ И ПРОВЕДЕНИЮ ЕДИНОВРЕМЕННОГО ВЫБОРОЧНОГО ФЕДЕРАЛЬНОГО СТАТИСТИЧЕСКОГО НАБЛЮДЕНИЯ ПО ФОРМЕ № 1 (РАБОЧАЯ СИЛА).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8049" y="4941168"/>
            <a:ext cx="8301814" cy="4674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ПОДГОТОВКЕ К ПРОВЕДЕНИЮ В 2019 ГОДУ ВЫБОРОЧНЫХ НАБЛЮДЕНИЙ </a:t>
            </a: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ОХОДОВ НАСЕЛЕНИЯ И УЧАСТИЯ В СОЦИАЛЬНЫХ ПРОГРАММАХ (</a:t>
            </a: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ЭТАП) И ИСПОЛЬЗОВАНИЯ СУТОЧНОГО ФОНДА ВРЕМЕНИ  НАСЕЛЕНИЕМ.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1" y="4985403"/>
            <a:ext cx="402918" cy="358145"/>
          </a:xfrm>
          <a:prstGeom prst="rect">
            <a:avLst/>
          </a:prstGeom>
        </p:spPr>
      </p:pic>
      <p:pic>
        <p:nvPicPr>
          <p:cNvPr id="1026" name="Picture 2" descr="http://www.gks.ru/free_doc/new_site/inspection/prob-pn2018/image0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8" y="5885525"/>
            <a:ext cx="452635" cy="3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755576" y="5881687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ИНФОРМАЦИОННО-РАЗЪЯСНИТЕЛЬНАЯ РАБОТА ПО ПОДГОТОВКЕ И ПРОВЕДЕНИЮ ПРОБНОЙ ПЕРЕПИСИ НАСЕЛЕНИЯ 2018 ГОДА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gks.ru/free_doc/new_site/inspection/zdor6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8" y="1827339"/>
            <a:ext cx="427838" cy="4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40514" y="1932960"/>
            <a:ext cx="7979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ВЫБОРОЧНОГО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НАБЛЮДЕНИЯ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ПОВЕДЕНЧЕСКИХ ФАКТОРОВ, ВЛИЯЮЩИХ НА СОСТОЯНИЕ ЗДОРОВЬЯ НАСЕЛЕНИЯ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7913" y="2852936"/>
            <a:ext cx="7927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ВЫБОРОЧНОГО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НАБЛЮДЕНИЯ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ПО ВОПРОСАМ ИСПОЛЬЗОВАНИЯ НАСЕЛЕНИЕМ ИНФОРМАЦИОННЫХ ТЕХНОЛОГИЙ И ИНФОРМАЦИОННО-ТЕЛЕКОММУНИКАЦИОННЫХ СЕТЕЙ.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-161986" y="4275958"/>
            <a:ext cx="9180512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 РАБОТЫ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79" y="705037"/>
            <a:ext cx="1846423" cy="1370828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216228" y="2871164"/>
            <a:ext cx="396000" cy="360000"/>
          </a:xfrm>
          <a:prstGeom prst="ellipse">
            <a:avLst/>
          </a:prstGeom>
          <a:blipFill rotWithShape="0">
            <a:blip r:embed="rId15"/>
            <a:stretch>
              <a:fillRect/>
            </a:stretch>
          </a:blipFill>
          <a:ln w="635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Прямоугольник 36"/>
          <p:cNvSpPr/>
          <p:nvPr/>
        </p:nvSpPr>
        <p:spPr>
          <a:xfrm>
            <a:off x="706425" y="2449792"/>
            <a:ext cx="48736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ВЫБОРОЧНОГО ОБСЛЕДОВАНИЯ РАБОЧЕЙ СИЛЫ.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52874" y="3462987"/>
            <a:ext cx="73755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ФЕДЕРАЛЬНОГО СТАТИСТИЧЕСКОГО НАБЛЮДЕНИЯ ЗА ДОПОЛНИТЕЛЬНЫМ ОБРАЗОВАНИЕМ ДЕТЕЙ.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4" y="4518071"/>
            <a:ext cx="419815" cy="390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837" y="3404888"/>
            <a:ext cx="364977" cy="3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535622" y="6021288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76" y="5492849"/>
            <a:ext cx="455380" cy="42531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534945" y="3836665"/>
            <a:ext cx="4710977" cy="16561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ДОХОД ФЕДЕРАЛЬНОГО БЮДЖЕТА ОТ ОКАЗАНИЯ ПЛАТНЫХ УСЛУГ ПО ПРЕДОСТАВЛЕНИЮ СТАТИСТИЧЕСКОЙ ИНФОРМАЦИИ ПЕРЕЧИСЛЕНО 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2301,8 ТЫС. РУБЛЕЙ 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(109,6% ОТ УСТАНОВЛЕННОГО РОССТАТОМ </a:t>
            </a:r>
            <a:b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ГОДОВОГО ПЛАНОВОГО ЗАДАНИЯ). </a:t>
            </a:r>
            <a:endParaRPr lang="ru-RU" sz="16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3545" y="24889"/>
            <a:ext cx="7512478" cy="28161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5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ОБЕСПЕЧЕНИЯ ДЕЯТЕЛЬНОСТИ </a:t>
            </a:r>
            <a:r>
              <a:rPr lang="ru-RU" sz="1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</a:p>
          <a:p>
            <a:pPr algn="ctr"/>
            <a:r>
              <a:rPr lang="ru-RU" sz="15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</a:t>
            </a:r>
            <a:r>
              <a:rPr lang="en-US" sz="15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5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5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25 КОНКУРЕНТНЫХ ПРОЦЕДУР НА 2018 год и </a:t>
            </a:r>
            <a:b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 КОНКУРЕНТНЫХ ПРОЦЕДУР НА 2019 ГОД;</a:t>
            </a:r>
          </a:p>
          <a:p>
            <a:pPr algn="ctr"/>
            <a:endParaRPr lang="en-US" sz="10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- 45  ПРОЦЕДУР С ЕДИНСТВЕННЫМ ПОСТАВЩИКОМ НА 2018 ГОД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14 ПРОЦЕДУР </a:t>
            </a:r>
            <a:r>
              <a:rPr lang="ru-RU" sz="16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ЕДИНСТВЕННЫМ </a:t>
            </a: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ПОСТАВЩИКОМ НА 2019 </a:t>
            </a:r>
            <a:r>
              <a:rPr lang="ru-RU" sz="16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16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ЗАКЛЮЧЕНО 67 ГОСУДАРСТВЕННЫХ КОНТРАКТОВ (ДОГОВОРОВ), </a:t>
            </a:r>
            <a:b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 НИХ 16 – НА 2019 ГОД.</a:t>
            </a:r>
            <a:endParaRPr lang="ru-RU" sz="1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7276"/>
            <a:ext cx="2798444" cy="22322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2904" y="2822546"/>
            <a:ext cx="6710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ОСУЩЕСТВЛЕНИЯ ДЕЯТЕЛЬНОСТИ МУРМАНСКСТАТА ВЫДЕЛЕНЫ ЛИМИТЫ БЮДЖЕТНЫХ СРЕДСТВ НА 2018 ГОД В РАЗМЕРЕ </a:t>
            </a: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194711,5 ТЫС. РУБЛЕЙ</a:t>
            </a: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4418675"/>
            <a:ext cx="1152128" cy="12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138498"/>
            <a:ext cx="4104456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2018 ГОДУ</a:t>
            </a:r>
            <a:endParaRPr lang="ru-RU" sz="1600" b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1139" y="643346"/>
            <a:ext cx="4417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5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ПРИНЯТЫ НА РАБОТУ – 17 ЧЕЛОВЕК</a:t>
            </a:r>
            <a:endParaRPr lang="ru-RU" sz="13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8935" y="914081"/>
            <a:ext cx="362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УВОЛЕНО </a:t>
            </a: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 19 ЧЕЛОВЕК</a:t>
            </a:r>
            <a:endParaRPr lang="ru-RU" sz="13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1811" y="3024665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ЗАКЛЮЧЕНО 570 </a:t>
            </a:r>
            <a:r>
              <a:rPr lang="ru-RU" sz="12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ГРАЖДАНСКО-ПРАВОВЫХ </a:t>
            </a:r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ДОГОВОРОВ.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3" y="1236104"/>
            <a:ext cx="5616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ПРИСВОЕНЫ ОЧЕРЕДНЫЕ КЛАССНЫЕ ЧИНЫ В ПРЕДЕЛАХ ГРУПП ДОЛЖНОСТЕЙ 11 ГРАЖДАНСКИМ СЛУЖАЩИМ, 2 – ПО РЕЗУЛЬТАТАМ ЭКЗАМЕНА.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01" y="5863904"/>
            <a:ext cx="567603" cy="5040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1896" y="6513881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57281" y="3775391"/>
            <a:ext cx="7704856" cy="12926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СВЯЗИ С ЮБИЛЕЙНЫМИ ДАТАМИ СО ДНЯ РОЖДЕНИЯ И ЗА БЕЗУПРЕЧНУЮ И ЭФФЕКТИВНУЮ ГРАЖДАНСКУЮ СЛУЖБУ </a:t>
            </a: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11 СОТРУДНИКОВ НАГРАЖДЕНЫ ВЕДОМСТВЕННЫМИ ЗНАКАМИ ОТЛИЧИЯ: </a:t>
            </a:r>
            <a:r>
              <a:rPr lang="en-US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8 – БЛАГОДАРНОСТЬЮ РУКОВОДИТЕЛЯ РОССТАТА, </a:t>
            </a:r>
          </a:p>
          <a:p>
            <a:pPr algn="ctr"/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 – ЗВАНИЕМ «ПОЧЁТНЫЙ РАБОТНИК ГОСУДАРСТВЕННОЙ СТАТИСТИКИ»;</a:t>
            </a:r>
          </a:p>
          <a:p>
            <a:pPr algn="ctr"/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 – ПОЧЁТНОЙ ГРАМОТОЙ ФЕДЕРАЛЬНОЙ СЛУЖБЫ ГОСУДАРСТВЕННОЙ СТАТИСТИКИ.</a:t>
            </a:r>
            <a:endParaRPr lang="ru-RU" sz="13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0" y="3617100"/>
            <a:ext cx="1246994" cy="160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97786" y="4167806"/>
            <a:ext cx="8527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СВЯЗИ С </a:t>
            </a:r>
            <a:r>
              <a:rPr lang="ru-RU" sz="3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ЮБИЛЕЙНЫМИ ДАТАМИ СО ДНЯ РОЖДЕНИЯ И ЗА БЕЗУПРЕЧНУЮ И ЭФФЕКТИВНУЮ </a:t>
            </a:r>
            <a:r>
              <a:rPr lang="ru-RU" sz="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ГРАДАНСКУЮ </a:t>
            </a:r>
            <a:r>
              <a:rPr lang="ru-RU" sz="3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СЛУЖБУ 1 ГРАЖДАНСКИЙ СЛУЖАЩИЙ НАГРАЖДЁН ПОЧЁТНОЙ ГРАМОТОЙ РОССТАТА</a:t>
            </a:r>
            <a:r>
              <a:rPr lang="ru-RU" sz="5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498"/>
            <a:ext cx="3219450" cy="1809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TextBox 20"/>
          <p:cNvSpPr txBox="1"/>
          <p:nvPr/>
        </p:nvSpPr>
        <p:spPr>
          <a:xfrm>
            <a:off x="3062845" y="1910160"/>
            <a:ext cx="5616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ЦЕЛЯХ ФОРМИРОВАНИЯ КАДРОВОГО РЕЗЕРВА ДЛЯ ЗАМЕЩЕНИЯ ВАКАНТНЫХ ДОЛЖНОСТЕЙ ФЕДЕРАЛЬНОЙ ГОСУДАРСТВЕННОЙ ГРАЖДАНСКОЙ СЛУЖБЫ </a:t>
            </a:r>
            <a:r>
              <a:rPr lang="ru-RU" sz="12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ПРОВЕДЁН </a:t>
            </a:r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КОНКУРС.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2632215"/>
            <a:ext cx="6032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ПРОВЕДЕНА АТТЕСТАЦИЯ ГРАЖДАНСКИХ СЛУЖАЩИХ МУРМАНСКСТАТА.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20" grpId="0"/>
      <p:bldP spid="16" grpId="0"/>
      <p:bldP spid="2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51" y="5856130"/>
            <a:ext cx="600688" cy="5334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1896" y="6513881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1800" y="748200"/>
            <a:ext cx="62646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- ПОДГОТОВКИ И ПРОВЕДЕНИЯ ВЫБОРОЧНОГО НАБЛЮДЕНИЯ РАЦИОНА ПИТАНИЯ НАСЕЛЕНИЯ</a:t>
            </a:r>
            <a:r>
              <a:rPr lang="en-US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</a:t>
            </a:r>
            <a:endParaRPr lang="en-US" sz="11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ПРОВЕДЕНИЯ ВЫБОРОЧНОГО ОБСЛЕДОВАНИЯ РАБОЧЕЙ СИЛЫ</a:t>
            </a:r>
            <a:r>
              <a:rPr lang="en-US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pPr algn="ctr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/>
            </a:r>
            <a:b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</a:b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- ПОДГОТОВКИ И ПРОВЕДЕНИЯ ВЫБОРОЧНОГО НАБЛЮДЕНИЯ ПОВЕДЕНЧЕСКИХ ФАКТОРОВ, ВЛИЯЮЩИХ НА СОСТОЯНИЕ ЗДОРОВЬЯ НАСЕЛЕНИЯ, А ТАКЖЕ ПОДВЕДЕНИЯ ЕГО ИТОГОВ;</a:t>
            </a:r>
          </a:p>
          <a:p>
            <a:pPr algn="ctr"/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ГОТОВНОСТИ К ПРОВЕДЕНИЮ ПРОБНОЙ ПЕРЕПИСИ НАСЕЛЕНИЯ </a:t>
            </a:r>
            <a:b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</a:b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2018 ГОДА В РАЙОНАХ ПРОБНОЙ ПЕРЕПИСИ;</a:t>
            </a:r>
          </a:p>
          <a:p>
            <a:pPr marL="171450" indent="-171450" algn="ctr">
              <a:buFontTx/>
              <a:buChar char="-"/>
            </a:pPr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ПРОВЕДЕНИЯ ВЫБОРОЧНЫХ НАБЛЮДЕНИЙ ПО СОЦИАЛЬНО-ДЕМОГРАФИЧЕСКИМ ПРОБЛЕМАМ;</a:t>
            </a:r>
          </a:p>
          <a:p>
            <a:pPr marL="171450" indent="-171450" algn="ctr">
              <a:buFontTx/>
              <a:buChar char="-"/>
            </a:pPr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ФОРМИРОВАНИЯ СТАТИСТИЧЕСКОЙ ИНФОРМАЦИИ ПО ЖИЛИЩНО-КОММУНАЛЬНОМУ ХОЗЯЙСТВУ;</a:t>
            </a:r>
          </a:p>
          <a:p>
            <a:pPr marL="171450" indent="-171450" algn="ctr">
              <a:buFontTx/>
              <a:buChar char="-"/>
            </a:pPr>
            <a:endParaRPr lang="ru-RU" sz="11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УПОРЯДОЧИВАНИЯ АРХИВНЫХ ДОКУМЕНТОВ ВСХП-2016 И ПЕРЕДАЧИ ИХ В АРХИВ ТЕРОРГАНА;</a:t>
            </a:r>
          </a:p>
          <a:p>
            <a:pPr marL="171450" indent="-171450" algn="ctr">
              <a:buFontTx/>
              <a:buChar char="-"/>
            </a:pPr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 РЕЗУЛЬТАТАМ ПРОВЕДЕНИЯ ПРОБНОЙ ПЕРЕПИСИ НАСЕЛЕНИЯ 2018 ГОДА.</a:t>
            </a:r>
            <a:endParaRPr lang="en-US" sz="11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endParaRPr lang="ru-RU" sz="11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gks.ru/wps/wcm/connect/rosstat_main/rosstat/resources/24083d80478867e69d8dbded3bc4492f/4_re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6" y="1792940"/>
            <a:ext cx="2754000" cy="2065501"/>
          </a:xfrm>
          <a:prstGeom prst="rect">
            <a:avLst/>
          </a:prstGeom>
          <a:noFill/>
          <a:scene3d>
            <a:camera prst="perspectiveRight">
              <a:rot lat="300000" lon="203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077" y="218879"/>
            <a:ext cx="779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СПЕЦИАЛИСТЫ МУРМАНСКСТАТА ПРИНЯЛИ УЧАСТИЕ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 СЕМИНАРАХ (СОВЕЩАНИЯХ), ОРГАНИЗОВАННЫХ РОССТАТОМ, ПО ВОПРОСАМ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5210196"/>
            <a:ext cx="7060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ПОВЫСИЛИ СВОЮ КВАЛИФИКАЦИЮ 6 ГРАЖДАНСКИХ СЛУЖАЩИХ.</a:t>
            </a:r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58" y="5877272"/>
            <a:ext cx="576881" cy="5122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1896" y="6513881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631" y="2924944"/>
            <a:ext cx="8648011" cy="892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МУРМАНСКСТАТЕ ДЕЙСТВУЕТ МОЛОДЁЖНАЯ </a:t>
            </a:r>
            <a:r>
              <a:rPr lang="ru-RU" sz="13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СТАТИСТИКОВ, 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КОТОРАЯ УЧАСТВУЕТ В ОБЩЕСТВЕННОЙ ЖИЗНИ КОЛЛЕКТИВА, ВЫСТУПАЕТ ИНИЦИАТОРОМ ПРОВЕДЕНИЯ КОНКУРСОВ, ВЫСТАВОК ДЕТСКОГО РИСУНКА, БЛАГОТВОРИТЕЛЬНЫХ АКЦИЙ, ОРГАНИЗУЕТ РАБОТУ ПО ПОЗДРАВЛЕНИЮ ВЕТЕРАНОВ МУРМАНСКСТАТА С ПРАЗДНИЧНЫМИ ДАТАМИ. 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765" y="2204864"/>
            <a:ext cx="87665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ПРОДОЛЖЕНА РАБОТА ПО РЕАЛИЗАЦИИ МЕР, НАПРАВЛЕННЫХ НА ПРОТИВОДЕЙСТВИЕ КОРРУПЦИИ.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4835" y="4221088"/>
            <a:ext cx="7387811" cy="892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НАСТАВНИЧЕСТВА, СУЩЕСТВУЮЩАЯ В МУРМАНСКСТАТЕ, ВО МНОГОМ СПОСОБСТВУЕТ ПРОФЕССИОНАЛЬНОМУ РОСТУ МОЛОДЫХ СПЕЦИАЛИСТОВ. В 2018 ГОДУ УСПЕШНО ПРОШЛИ НАСТАВНИЧЕСТВО И ВЫШЛИ НА ТРЕБУЕМЫЕ ПОКАЗАТЕЛИ В РАБОТЕ 8 СПЕЦИАЛИСТОВ.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5" y="404663"/>
            <a:ext cx="816495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ОТДЕЛЬНЫЕ СПЕЦИАЛИСТЫ И СОТРУДНИКИ ПРОШЛИ ОБУЧЕНИЕ</a:t>
            </a:r>
            <a:r>
              <a:rPr lang="en-US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ОРГАНИЗАЦИИ ЭКСПЛУАТАЦИИ ЛИФТОВ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 НАПРАВЛЕНИЯМ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«ОБЕСПЕЧЕНИЕ БЕЗОПАСНОСТИ ДОРОЖНОГО ДВИЖЕНИЯ НА АВТОМОБИЛЬНОМ ТРАНСПОРТЕ» И «ТЕХНИЧЕСКОЕ ОБСЛУЖИВАНИЕ И РЕМОНТ АВТОМОБИЛЬНОГО ТРАНСПОРТА»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spcBef>
                <a:spcPts val="600"/>
              </a:spcBef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УПРАВЛЕНИЮ ГОСУДАРСТВЕННЫМИ И МУНИЦИПАЛЬНЫМИ ЗАКУПКАМИ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spcBef>
                <a:spcPts val="600"/>
              </a:spcBef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ПРОГРАММЕ ПОЖАРНО-ТЕХНИЧЕСКОГО МИНИМУМА.</a:t>
            </a:r>
          </a:p>
          <a:p>
            <a:pPr marL="171450" indent="-171450" algn="ctr">
              <a:buFontTx/>
              <a:buChar char="-"/>
            </a:pP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5696" y="5444530"/>
            <a:ext cx="130970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91605" y="1628800"/>
            <a:ext cx="8640960" cy="9361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43039"/>
            <a:ext cx="2232248" cy="29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2000"/>
            <a:lum/>
          </a:blip>
          <a:srcRect/>
          <a:stretch>
            <a:fillRect t="-2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16" y="3462316"/>
            <a:ext cx="1763964" cy="1328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7675" y="1034737"/>
            <a:ext cx="1178854" cy="124724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4622" y="3164065"/>
            <a:ext cx="8869874" cy="624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ПЕРЕСЧЁТ ДИНАМИЧЕСКИХ РЯДОВ ОТДЕЛЬНЫХ 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ПОКАЗАТЕЛЕЙ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 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СЕЛЬСКОМУ ХОЗЯЙСТВУ ЗА 2007-2017 ГОДЫ (</a:t>
            </a:r>
            <a:r>
              <a:rPr lang="en-US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и 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II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ОЦЕНКИ)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А ТАКЖЕ РЕТРОСПЕКТИВНЫЙ ПЕРЕСЧЁТ ДИНАМИЧЕСКИХ РЯДОВ ПО ЧИСЛЕННОСТИ И НАЧИСЛЕННОЙ ЗАРАБОТНОЙ ПЛАТЕ РАБОТНИКОВ ОРГАНИЗАЦИЙ ЗА 2005 – 2016 ГОДЫ НА ОСНОВЕ ОКВЭД 2;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6222686"/>
            <a:ext cx="513682" cy="43294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113620" y="6646108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1902" y="5040129"/>
            <a:ext cx="8722594" cy="2541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ПРОЕКТОВ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ФОРМ №№ 22-ЖКХ (ЖИЛИЩЕ) «СВЕДЕНИЯ О РАБОТЕ ЖИЛИЩНЫХ ОРГАНИЗАЦИЙ», 22-ЖКХ (РЕСУРСЫ) «СВЕДЕНИЯ О РАБОТЕ РЕСУРСОСНАБЖАЮЩИХ ОРГАНИЗАЦИЙ»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3700" y="2299969"/>
            <a:ext cx="8794602" cy="624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ОБРАБОТКА ПЕРВИЧНЫХ СТАТИСТИЧЕСКИХ ДАННЫХ ПО ВНОВЬ ВВЕДЁННЫМ ФОРМАМ №№ ЗП (ЗДРАВ) (МЕСЯЧНАЯ) «СВЕДЕНИЯ О ЧИСЛЕННОСТИ И ОПЛАТЕ ТРУДА РАБОТНИКАМ СФЕРЫ ЗДРАВООХРАНЕНИЯ ПО КАТЕГОРИЯМ ПЕРСОНАЛА», ЗП (КУЛЬТУРА) (МЕСЯЧНАЯ) «СВЕДЕНИЯ О ЧИСЛЕННОСТИ  И ОПЛАТЕ ТРУДА РАБОТНИКОВ СФЕРЫ КУЛЬТУРЫ ПО КАТЕГОРИЯМ ПЕРСОНАЛА», ЗП (НАУКА) (МЕСЯЧНАЯ) «СВЕДЕНИЯ О ЧИСЛЕННОСТИ И ОПЛАТЕ ТРУДА РАБОТНИКОВ ОРГАНИЗАЦИЙ, ОСУЩЕСТВЛЯЮЩИХ НАУЧНЫЕ ИССЛЕДОВАНИЯ И РАЗРАБОТКИ, ПО КАТЕГОРИЯМ ПЕРСОНАЛА», ЗП (ОБРАЗОВАНИЕ) (МЕСЯЧНАЯ) «СВЕД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НИЯ О ЧИСЛЕННОСТИ И ОПЛАТЕ ТРУДА РАБОТНИКОВ СФЕРЫ ОБРАЗОВАНИЯ ПО КАТЕГОРИЯМ ПЕРСОНАЛА», ЗП (СОЦ) (МЕСЯЧНАЯ) «СВЕДЕНИЯ О ЧИСЛЕННОСТИ И ОПЛАТЕ ТРУДА РАБОТНИКОВ СФЕРЫ СОЦИАЛЬНОГО ОБСЛУЖИВАНИЯ ПО КАТЕГОРИЯМ ПЕРСОНАЛА»;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7084" y="4167239"/>
            <a:ext cx="4320481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 АПРОБАЦИИ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1902" y="5459584"/>
            <a:ext cx="8722594" cy="2541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ОБРАБОТКИ ФОРМАЛИЗОВАННОГО ЭКОНОМИЧЕСКОГО ОПИСАНИЯ В ЦСОД ПО ФОРМЕ № 1-ВОДОПРОВОД «СВЕДЕНИЯ О РАБОТЕ ВОДОПРОВОДА (ОТДЕЛЬНОЙ ВОДОПРОВОДНОЙ СЕТИ)»;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41902" y="5968487"/>
            <a:ext cx="8722594" cy="2541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ПРОГРАММНОГО ОБЕСПЕЧЕНИЯ ПО СБОРУ ПЕРВИЧНЫХ СТАТИСТИЧЕСКИХ ДАННЫХ ВЫБОРОЧНОГО ОБСЛЕДОВАНИЯ РАБОЧЕЙ СИЛЫ И ВЫБОРОЧНОГО НАБЛЮДЕНИЯ ПО ВОПРОСАМ ИСПОЛЬЗОВАНИЯ НАСЕЛЕНИЕМ ИНФОРМАЦИОННЫХ ТЕХНОЛОГИЙ И ИНФОРМАЦИОННО-ТЕЛЕКОММУНИКАЦИОННЫХ СЕТЕЙ НА ПЛАНШЕТНОМ КОМПЬЮТЕРЕ.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1628800"/>
            <a:ext cx="9180512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30382" y="782396"/>
            <a:ext cx="8784984" cy="624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ФОРМИРОВАНИЕ ЗАПИСНЫХ КНИЖЕК ПЕРЕПИСЧИКОВ ПО ГОРОДСКОМУ И СЕЛЬСКОМУ НАСЕЛЕНИЮ ДЛЯ ПРОВЕРКИ СЧЁТНЫХ УЧАСТКОВ, ВКЛЮЧЁННЫХ В ТЕРРИТОРИАЛЬНУЮ ВЫБОРКУ МНОГОЦЕЛЕВОГО НАЗНАЧЕНИЯ ПРИ ПРОВЕДЕНИИ ВЫБОРОЧНЫХ ОБСЛЕДОВАНИЙ.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496" y="272607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СОГЛАСОВАННОГО МАССИВА СТАТИСТИЧЕСКОЙ ИНФОРМАЦИИ ОПЕРАЦИОННЫХ БАЗ ДАННЫХ, А ТАКЖЕ ДАННЫХ ДЛЯ РАЗРАБОТКИ ПОКАЗАТЕЛЕЙ СНС, ПРОИЗВЕДЕНЫ РАСЧЁТЫ ПО СХЕМАМ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«ВРП», «МЕ» И «КИЕС»;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2607" y="1494"/>
            <a:ext cx="9180512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ОСУЩЕСТВЛЕНО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3827" y="4620884"/>
            <a:ext cx="8722594" cy="2541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ЭКОНОМИЧЕСКОГО ОПИСАНИЯ, ТЕХНОЛОГИЧЕСКОГО ИНСТРУМЕНТАРИЯ ДЛЯ ЭЛЕКТРОННОЙ ОБРАБОТКИ ДАННЫХ ПО ФОРМЕ № П-2 (ИНВЕСТ) «СВЕДЕНИЯ ОБ ИНВЕСТИЦИОННОЙ ДЕЯТЕЛЬНОСТИ»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622" y="3645024"/>
            <a:ext cx="7033894" cy="5141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ПОДГОТОВИТЕЛЬНЫЕ РАБОТЫ ПО ПЕРЕХОДУ ПРИ РАСЧЁТЕ ИНДЕКСА ПРОМЫШЛЕННОГО ПРОИЗВОДСТВА НА НОВЫЙ (2014) БАЗОВЫЙ ГОД.</a:t>
            </a:r>
            <a:endParaRPr lang="ru-RU" sz="1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62" y="5864678"/>
            <a:ext cx="472486" cy="39822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113620" y="6535663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96653" y="1743995"/>
            <a:ext cx="4032448" cy="3110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РАЗРАБОТАНО 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 «ЭЛЕКТРОННЫЙ ПОЧТАЛЬОН».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87999" y="1642349"/>
            <a:ext cx="4062078" cy="4586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ДОРАБОТАНА ИНФОРМАЦИОННАЯ СИСТЕМА «ЗАПОЛНЕНИЕ ФОРМ».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31238" y="883792"/>
            <a:ext cx="5727785" cy="4238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СОСТАВЛЕНЫ И ОТРАБОТАНЫ НА БАЗЕ ФОНДОВ В ЦСОД АЛГОРИТМЫ 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АВТОМАТИЗИРОВАННОГО РАСЧЁТА ПОКАЗАТЕЛЕЙ ПО МУНИЦИПАЛЬНОМУ ОБРАЗОВАНИЮ  ГОРОДСКОЙ ОКРУГ ЗАТО АЛЕКСАНДРОВСК. 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238428" y="391062"/>
            <a:ext cx="5431853" cy="4238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ПРОДОЛЖИЛСЯ ПЕРЕВОД ФОРМ СТАТИСТИЧЕСКИХ НАБЛЮДЕНИЙ </a:t>
            </a:r>
            <a:b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ОБРАБОТКИ  В ЦСОД.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0" y="2164034"/>
            <a:ext cx="2610738" cy="171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7" y="273078"/>
            <a:ext cx="1873089" cy="159836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86" y="2167393"/>
            <a:ext cx="2504373" cy="173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2264" y="4178514"/>
            <a:ext cx="4015680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ПРОВОДИЛИСЬ РАБОТЫ,  СВЯЗАННЫЕ С ФУНКЦИОНИРОВАНИЕМ ИНФОРМАЦИОННОГО РЕСУРСА «В ПОМОЩЬ РЕСПОНДЕНТУ».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0" y="4869663"/>
            <a:ext cx="2610738" cy="168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37" y="4797152"/>
            <a:ext cx="2447222" cy="172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83969" y="4161777"/>
            <a:ext cx="4320480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РАЗРАБОТАНО ПРОГРАММНОЕ ОБЕСПЕЧЕНИЕ «ИНФОРМАЦИОННО-КОММУНИКАЦИОННОЕ ОБОРУДОВАНИЕ И ПРОГРАММНОЕ ОБЕСПЕЧЕНИЕ МУРМАНСКСТАТА».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59" y="6103050"/>
            <a:ext cx="454033" cy="38267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113620" y="657196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6883" y="2109001"/>
            <a:ext cx="7948486" cy="14619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Осуществлён перевод таблиц, содержащих окончательные итоги ВСХП-2016, в электронный формат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PDF/A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передачи их в архив.</a:t>
            </a:r>
          </a:p>
          <a:p>
            <a:pPr algn="just">
              <a:spcBef>
                <a:spcPts val="600"/>
              </a:spcBef>
            </a:pPr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Подготовлены локальные автоматизированные рабочие места личного приёма граждан и дополнительное рабочее место доступа к федеральной государственной информационной системе «Единая информационная система управления кадровым составом государственной гражданской службы Российской Федерации».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484784"/>
            <a:ext cx="727280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Проведены работы по переводу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централизованную технологию электронного сбора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952" y="154355"/>
            <a:ext cx="2041339" cy="14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07704" y="260648"/>
            <a:ext cx="6992640" cy="481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Подготовлена и предоставлена  в Управление Федеральной службы по надзору в сфере связи, информационных технологий и массовых коммуникаций по Мурманской области информация об изменениях в сведениях по защите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ИСПДн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Росстата в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Мурманскстате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ru-RU" sz="1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0119" y="899124"/>
            <a:ext cx="6385250" cy="481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Осуществлён переход на новое программное обеспечение электронного обмена данными с УФНС России по Мурманской области в отделе информации.</a:t>
            </a:r>
            <a:endParaRPr lang="ru-RU" sz="14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242112" y="4053830"/>
            <a:ext cx="3117669" cy="2052228"/>
            <a:chOff x="1242112" y="4149080"/>
            <a:chExt cx="3117669" cy="205222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112" y="4149080"/>
              <a:ext cx="3117669" cy="20522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843808" y="4374630"/>
              <a:ext cx="1039533" cy="16927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endParaRPr lang="ru-RU" sz="5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022041" y="4084133"/>
            <a:ext cx="3222368" cy="2021925"/>
            <a:chOff x="5022041" y="4179383"/>
            <a:chExt cx="3222368" cy="202192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041" y="4179383"/>
              <a:ext cx="3222368" cy="2021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755081" y="4285700"/>
              <a:ext cx="1224136" cy="153888"/>
            </a:xfrm>
            <a:prstGeom prst="rect">
              <a:avLst/>
            </a:prstGeom>
            <a:solidFill>
              <a:srgbClr val="4886A2"/>
            </a:solidFill>
          </p:spPr>
          <p:txBody>
            <a:bodyPr wrap="square" rtlCol="0">
              <a:spAutoFit/>
            </a:bodyPr>
            <a:lstStyle/>
            <a:p>
              <a:endParaRPr lang="ru-RU" sz="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49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245768" y="153095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Крупные, средние,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некоммерческие организации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7244" y="1530951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Организации всех типов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43" y="6021288"/>
            <a:ext cx="480053" cy="36004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113620" y="652534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43608" y="188640"/>
            <a:ext cx="7488832" cy="76944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ДОЛЯ ОТЧЁТНОСТИ, ПРЕДОСТАВЛЯЕМОЙ В ЭЛЕКТРОННОМ ВИДЕ </a:t>
            </a:r>
            <a:b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ИСПОЛЬЗОВАНИЕМ ЭЛЕКТРОННОЙ ПОДПИСИ</a:t>
            </a:r>
            <a:endParaRPr lang="en-US" sz="16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ПРОЦЕНТОВ</a:t>
            </a:r>
            <a:endParaRPr lang="ru-RU" sz="1200" b="1" dirty="0">
              <a:solidFill>
                <a:srgbClr val="800000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015655"/>
              </p:ext>
            </p:extLst>
          </p:nvPr>
        </p:nvGraphicFramePr>
        <p:xfrm>
          <a:off x="179512" y="2132856"/>
          <a:ext cx="457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728017"/>
              </p:ext>
            </p:extLst>
          </p:nvPr>
        </p:nvGraphicFramePr>
        <p:xfrm>
          <a:off x="4408373" y="2132856"/>
          <a:ext cx="457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84284" y="1011835"/>
            <a:ext cx="493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ПЛАНОВЫЙ ПОКАЗАТЕЛЬ НА 2018 ГОД – 76,0%.</a:t>
            </a:r>
            <a:endParaRPr lang="ru-RU" sz="14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4952"/>
            <a:ext cx="1672009" cy="10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40466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ОТДЕЛОМ ИНФОРМАЦИИ ОТ НАЛОГОВЫХ ОРГАНОВ </a:t>
            </a:r>
            <a:endParaRPr lang="en-US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ПОЛУЧЕНА И ОБРАБОТАНА</a:t>
            </a: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36691 ВЫПИСКА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5021123"/>
            <a:ext cx="652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ВЫДАНО  ПРИ ОБРАЩЕНИИ В МУРМАНСКСТАТ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79 УВЕДОМЛЕНИЙ ОБ УСТАНОВЛЕННЫХ КОДАХ ОК ТЭИ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6021287"/>
            <a:ext cx="481076" cy="43426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TextBox 8"/>
          <p:cNvSpPr txBox="1"/>
          <p:nvPr/>
        </p:nvSpPr>
        <p:spPr>
          <a:xfrm>
            <a:off x="6742906" y="653981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4" y="927884"/>
            <a:ext cx="2016224" cy="201622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72416545"/>
              </p:ext>
            </p:extLst>
          </p:nvPr>
        </p:nvGraphicFramePr>
        <p:xfrm>
          <a:off x="1633204" y="1200140"/>
          <a:ext cx="5364088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068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259538" y="662484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6532" y="559936"/>
            <a:ext cx="6948264" cy="26161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СОСТОЯЛСЯ РАБОЧИЙ ВИЗИТ В МУРМАНСКСТАТ 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ПРЕДСТАВИТЕЛЕЙ ЦЕНТРАЛЬНОГО АППАРАТА РОССТАТА</a:t>
            </a:r>
            <a:r>
              <a:rPr lang="en-US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НАЧАЛЬНИКА УПРАВЛЕНИЯ СТАТИСТИКИ СТРОИТЕЛЬСТВА, ИНВЕСТИЦИЙ И ЖИЛИЩНО-КОММУНАЛЬНОГО ХОЗЯЙСТВА Н.А. ВЛАСЕНКО  </a:t>
            </a:r>
          </a:p>
          <a:p>
            <a:pPr algn="ctr"/>
            <a:endParaRPr lang="ru-RU" sz="12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НАЧАЛЬНИКА ОТДЕЛА СОЦИАЛЬНО-ЭКОНОМИЧЕСКИХ КЛАССИФИКАЦИЙ УПРАВЛЕНИЯ ОРГАНИЗАЦИИ СТАТИСТИЧЕСКОГО НАБЛЮДЕНИЯ И КОНТРОЛЯ </a:t>
            </a:r>
            <a:br>
              <a:rPr lang="ru-RU" sz="1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Н.И. СЕМЧЕНКО</a:t>
            </a:r>
          </a:p>
          <a:p>
            <a:pPr algn="ctr"/>
            <a:endParaRPr lang="ru-RU" sz="12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вопросам формирования официальной статистической информации в сфере строительства, инвестиций и жилищно-коммунального хозяйства </a:t>
            </a: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применения общероссийских классификаторов.</a:t>
            </a:r>
            <a:endParaRPr lang="ru-RU" sz="1200" b="1" i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1793"/>
            <a:ext cx="696372" cy="62861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7" y="2326500"/>
            <a:ext cx="2514897" cy="1753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7" y="4482641"/>
            <a:ext cx="2493707" cy="16561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http://murmanskstat.gks.ru/wps/wcm/connect/rosstat_ts/murmanskstat/resources/7d9bf10044f8c55d91bcbfde4cdebdf4/IMG_783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7" y="332656"/>
            <a:ext cx="2493707" cy="1556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2659" y="3645024"/>
            <a:ext cx="633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ВИЗИТА проведён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ряд совещаний с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участием представителей </a:t>
            </a:r>
            <a:r>
              <a:rPr lang="en-US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исполнительных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органов государственной власти Мурманской области, </a:t>
            </a:r>
            <a:endParaRPr lang="ru-RU" sz="1200" b="1" i="1" cap="all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spcBef>
                <a:spcPts val="600"/>
              </a:spcBef>
              <a:buFont typeface="Wingdings"/>
              <a:buChar char="Ø"/>
            </a:pP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Управления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Федеральной службы государственной регистрации, кадастра и картографии по Мурманской области, </a:t>
            </a:r>
            <a:endParaRPr lang="ru-RU" sz="1200" b="1" i="1" cap="all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spcBef>
                <a:spcPts val="600"/>
              </a:spcBef>
              <a:buFont typeface="Wingdings"/>
              <a:buChar char="Ø"/>
            </a:pP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Управления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по Мурманской области, </a:t>
            </a:r>
            <a:endParaRPr lang="ru-RU" sz="1200" b="1" i="1" cap="all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spcBef>
                <a:spcPts val="600"/>
              </a:spcBef>
              <a:buFont typeface="Wingdings"/>
              <a:buChar char="Ø"/>
            </a:pP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ОРГАНОВ МЕСТНОГО САМОУПРАВЛЕНИЯ,</a:t>
            </a:r>
          </a:p>
          <a:p>
            <a:pPr marL="171450" indent="-171450" algn="ctr">
              <a:spcBef>
                <a:spcPts val="600"/>
              </a:spcBef>
              <a:buFont typeface="Wingdings"/>
              <a:buChar char="Ø"/>
            </a:pP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ПАО «Мурманский морской торговый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порт».</a:t>
            </a:r>
            <a:endParaRPr lang="ru-RU" sz="1200" b="1" i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259538" y="662484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2019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6798" y="476672"/>
            <a:ext cx="6068922" cy="32316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СОСТОЯЛСЯ РАБОЧИЙ ВИЗИТ В МУРМАНСКСТАТ 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ПРЕДСТАВИТЕЛЕЙ УПРАВЛЕНИЯ СТАТИСТИКИ ТРУДА РОССТАТА</a:t>
            </a:r>
            <a:r>
              <a:rPr lang="en-US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заместителя начальника управления Л.И.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Агеевой</a:t>
            </a:r>
          </a:p>
          <a:p>
            <a:pPr algn="ctr"/>
            <a:endParaRPr lang="ru-RU" sz="1200" b="1" i="1" cap="all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заместителя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начальника отдела текущей статистики труда и методологических работ И.А. Корнеевой </a:t>
            </a:r>
            <a:endParaRPr lang="ru-RU" sz="1200" b="1" i="1" cap="all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cap="all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заместителя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начальника отдела статистики занятости и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безработицы</a:t>
            </a: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М.П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i="1" cap="all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Элефтеровой</a:t>
            </a:r>
            <a:r>
              <a:rPr lang="ru-RU" sz="1200" b="1" i="1" cap="all" dirty="0">
                <a:solidFill>
                  <a:srgbClr val="800000"/>
                </a:solidFill>
              </a:rPr>
              <a:t> </a:t>
            </a:r>
            <a:endParaRPr lang="ru-RU" sz="1200" b="1" i="1" cap="all" dirty="0" smtClean="0">
              <a:solidFill>
                <a:srgbClr val="800000"/>
              </a:solidFill>
            </a:endParaRPr>
          </a:p>
          <a:p>
            <a:pPr algn="ctr"/>
            <a:endParaRPr lang="ru-RU" sz="1200" b="1" i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контрольной проверкой организации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проведения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МУРМАНСКСТАТЕ выборочного ОБСЛЕДОВАНИЯ рабочей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силы с применением планшетных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компьютеров</a:t>
            </a:r>
            <a:endParaRPr lang="ru-RU" sz="1200" b="1" i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95" y="5949280"/>
            <a:ext cx="588839" cy="53154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TextBox 1"/>
          <p:cNvSpPr txBox="1"/>
          <p:nvPr/>
        </p:nvSpPr>
        <p:spPr>
          <a:xfrm>
            <a:off x="395536" y="464654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ВИЗИТА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i="1" cap="all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Мурманскстате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состоялось рабочее совещание, в ходе которого обсуждались вопросы организации и проведения статистического наблюдения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ТЕРРИТОРИИ МУРМАНСКОЙ </a:t>
            </a:r>
            <a:r>
              <a:rPr lang="ru-RU" sz="1200" b="1" i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области в мае-июне </a:t>
            </a:r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2018 года.</a:t>
            </a:r>
          </a:p>
          <a:p>
            <a:pPr algn="ctr"/>
            <a:endParaRPr lang="ru-RU" sz="1200" b="1" i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 выездные ЗАСЕДАНИЯ.</a:t>
            </a:r>
          </a:p>
          <a:p>
            <a:pPr algn="ctr"/>
            <a:endParaRPr lang="ru-RU" sz="1200" b="1" i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murmanskstat.gks.ru/wps/wcm/connect/rosstat_ts/murmanskstat/resources/7b44b9804634c3baa014e8edfce35b80/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752649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murmanskstat.gks.ru/wps/wcm/connect/rosstat_ts/murmanskstat/resources/56b2e9804634c2b5a007e8edfce35b80/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" y="2556198"/>
            <a:ext cx="2752649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15437</TotalTime>
  <Words>2636</Words>
  <Application>Microsoft Office PowerPoint</Application>
  <PresentationFormat>Экран (4:3)</PresentationFormat>
  <Paragraphs>299</Paragraphs>
  <Slides>24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Паркет</vt:lpstr>
      <vt:lpstr>1_Паркет</vt:lpstr>
      <vt:lpstr>Солнцестояние</vt:lpstr>
      <vt:lpstr>2_Кнопка</vt:lpstr>
      <vt:lpstr>Открытая</vt:lpstr>
      <vt:lpstr>3_Кнопка</vt:lpstr>
      <vt:lpstr>4_Кнопка</vt:lpstr>
      <vt:lpstr>5_Кнопка</vt:lpstr>
      <vt:lpstr>2_Паркет</vt:lpstr>
      <vt:lpstr>1_Открытая</vt:lpstr>
      <vt:lpstr>2_Открытая</vt:lpstr>
      <vt:lpstr>3_Паркет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klepilina_el</dc:creator>
  <cp:lastModifiedBy>klepilina_el</cp:lastModifiedBy>
  <cp:revision>1361</cp:revision>
  <cp:lastPrinted>2019-01-28T11:35:45Z</cp:lastPrinted>
  <dcterms:created xsi:type="dcterms:W3CDTF">2015-04-23T10:26:40Z</dcterms:created>
  <dcterms:modified xsi:type="dcterms:W3CDTF">2019-01-31T07:50:07Z</dcterms:modified>
</cp:coreProperties>
</file>